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78" r:id="rId3"/>
    <p:sldId id="279" r:id="rId4"/>
    <p:sldId id="291" r:id="rId5"/>
    <p:sldId id="280" r:id="rId6"/>
    <p:sldId id="281" r:id="rId7"/>
    <p:sldId id="260" r:id="rId8"/>
    <p:sldId id="273" r:id="rId9"/>
    <p:sldId id="269" r:id="rId10"/>
    <p:sldId id="284" r:id="rId11"/>
    <p:sldId id="265" r:id="rId12"/>
    <p:sldId id="276" r:id="rId13"/>
    <p:sldId id="277" r:id="rId14"/>
    <p:sldId id="282" r:id="rId15"/>
    <p:sldId id="262" r:id="rId16"/>
    <p:sldId id="267" r:id="rId17"/>
    <p:sldId id="261" r:id="rId18"/>
    <p:sldId id="271" r:id="rId19"/>
    <p:sldId id="285" r:id="rId20"/>
    <p:sldId id="270" r:id="rId21"/>
    <p:sldId id="257" r:id="rId22"/>
    <p:sldId id="259" r:id="rId23"/>
    <p:sldId id="274" r:id="rId24"/>
    <p:sldId id="272" r:id="rId25"/>
    <p:sldId id="283" r:id="rId26"/>
    <p:sldId id="289" r:id="rId27"/>
    <p:sldId id="286" r:id="rId28"/>
    <p:sldId id="287" r:id="rId29"/>
    <p:sldId id="290" r:id="rId30"/>
    <p:sldId id="28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/>
    <p:restoredTop sz="94631"/>
  </p:normalViewPr>
  <p:slideViewPr>
    <p:cSldViewPr snapToGrid="0" snapToObjects="1">
      <p:cViewPr>
        <p:scale>
          <a:sx n="90" d="100"/>
          <a:sy n="90" d="100"/>
        </p:scale>
        <p:origin x="-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78543-57A6-F946-8F75-DB7C6A0B1C11}" type="datetimeFigureOut">
              <a:rPr lang="en-US" smtClean="0"/>
              <a:t>11/1/19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A7ECD-772D-8740-83A1-CBB24C16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30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A7ECD-772D-8740-83A1-CBB24C16E7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5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A7ECD-772D-8740-83A1-CBB24C16E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1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*growth of social movements led by indigenous SSFs to protect fish habitat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A7ECD-772D-8740-83A1-CBB24C16E7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77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*mismatch between asocial neoliberal economic theories &amp; what happens on the ground. </a:t>
            </a:r>
            <a:r>
              <a:rPr lang="en-CA" sz="1600" dirty="0" smtClean="0"/>
              <a:t>Need for a much broader transdisciplinary perspective to understand how to have effective &amp;resilient as well as efficient fisheries.   </a:t>
            </a:r>
            <a:r>
              <a:rPr lang="en-US" sz="16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Economist Samuel Bowles, remembering the importance economist Adam Smith accorded to “moral sentiments” has made the case that well-designed laws</a:t>
            </a:r>
          </a:p>
          <a:p>
            <a:r>
              <a:rPr lang="en-US" sz="16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public policies can harness self-interest for the common good only if they do so by appealing to these moral sentiments. His study showed</a:t>
            </a:r>
          </a:p>
          <a:p>
            <a:r>
              <a:rPr lang="en-US" sz="16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incentives that appeal to self-interest are likely to fail when they undermine the moral values that lead people to act altruistically or in</a:t>
            </a:r>
          </a:p>
          <a:p>
            <a:r>
              <a:rPr lang="en-US" sz="16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public-spirited ways</a:t>
            </a:r>
            <a:r>
              <a:rPr lang="en-US" sz="14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A7ECD-772D-8740-83A1-CBB24C16E7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0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942-D2AE-FB49-B44C-9B934FAE1D9B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735F-A702-564C-9208-DA7D56FAC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9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942-D2AE-FB49-B44C-9B934FAE1D9B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735F-A702-564C-9208-DA7D56FAC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0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942-D2AE-FB49-B44C-9B934FAE1D9B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735F-A702-564C-9208-DA7D56FAC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942-D2AE-FB49-B44C-9B934FAE1D9B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735F-A702-564C-9208-DA7D56FAC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5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942-D2AE-FB49-B44C-9B934FAE1D9B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735F-A702-564C-9208-DA7D56FAC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9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942-D2AE-FB49-B44C-9B934FAE1D9B}" type="datetimeFigureOut">
              <a:rPr lang="en-US" smtClean="0"/>
              <a:t>11/1/19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735F-A702-564C-9208-DA7D56FAC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942-D2AE-FB49-B44C-9B934FAE1D9B}" type="datetimeFigureOut">
              <a:rPr lang="en-US" smtClean="0"/>
              <a:t>11/1/19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735F-A702-564C-9208-DA7D56FAC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942-D2AE-FB49-B44C-9B934FAE1D9B}" type="datetimeFigureOut">
              <a:rPr lang="en-US" smtClean="0"/>
              <a:t>11/1/19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735F-A702-564C-9208-DA7D56FAC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942-D2AE-FB49-B44C-9B934FAE1D9B}" type="datetimeFigureOut">
              <a:rPr lang="en-US" smtClean="0"/>
              <a:t>11/1/19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735F-A702-564C-9208-DA7D56FAC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942-D2AE-FB49-B44C-9B934FAE1D9B}" type="datetimeFigureOut">
              <a:rPr lang="en-US" smtClean="0"/>
              <a:t>11/1/19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735F-A702-564C-9208-DA7D56FAC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9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9942-D2AE-FB49-B44C-9B934FAE1D9B}" type="datetimeFigureOut">
              <a:rPr lang="en-US" smtClean="0"/>
              <a:t>11/1/19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735F-A702-564C-9208-DA7D56FAC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99942-D2AE-FB49-B44C-9B934FAE1D9B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D735F-A702-564C-9208-DA7D56FAC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3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orld_Bank" TargetMode="External"/><Relationship Id="rId4" Type="http://schemas.openxmlformats.org/officeDocument/2006/relationships/hyperlink" Target="https://en.wikipedia.org/wiki/Marine_fisherie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8 s</a:t>
            </a:r>
            <a:r>
              <a:rPr lang="en-US" sz="4800" b="1" dirty="0" smtClean="0"/>
              <a:t>trategies &amp; policies supporting </a:t>
            </a:r>
            <a:r>
              <a:rPr lang="en-US" sz="4800" b="1" dirty="0" smtClean="0"/>
              <a:t>access rights of </a:t>
            </a:r>
            <a:r>
              <a:rPr lang="en-US" sz="4800" b="1" dirty="0" smtClean="0"/>
              <a:t>owner-operated small-scale </a:t>
            </a:r>
            <a:r>
              <a:rPr lang="en-US" sz="4800" b="1" dirty="0" smtClean="0"/>
              <a:t>fisheries (SSFs) in a </a:t>
            </a:r>
            <a:r>
              <a:rPr lang="en-US" sz="4800" b="1" dirty="0"/>
              <a:t>n</a:t>
            </a:r>
            <a:r>
              <a:rPr lang="en-US" sz="4800" b="1" dirty="0" smtClean="0"/>
              <a:t>eoliberal </a:t>
            </a:r>
            <a:r>
              <a:rPr lang="en-US" sz="4800" b="1" dirty="0"/>
              <a:t>w</a:t>
            </a:r>
            <a:r>
              <a:rPr lang="en-US" sz="4800" b="1" dirty="0" smtClean="0"/>
              <a:t>orld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Evelyn Pinkerton, School of Resource &amp; Environmental Management, Simon Fraser University</a:t>
            </a:r>
          </a:p>
          <a:p>
            <a:r>
              <a:rPr lang="en-US" sz="3200" b="1" dirty="0" err="1" smtClean="0"/>
              <a:t>epinkert@sfu.ca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51970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…</a:t>
            </a:r>
            <a:r>
              <a:rPr lang="en-US" b="1" dirty="0"/>
              <a:t> (2) Local, state, or national institutions hold &amp; lease out access rights according to place-based &amp; sustainability criteria: </a:t>
            </a:r>
            <a:r>
              <a:rPr lang="en-US" b="1" dirty="0" smtClean="0"/>
              <a:t>(no funding involved)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(e) Alaska </a:t>
            </a:r>
            <a:r>
              <a:rPr lang="en-US" sz="3200" dirty="0"/>
              <a:t>CDQ </a:t>
            </a:r>
            <a:r>
              <a:rPr lang="en-US" sz="3200" dirty="0" smtClean="0"/>
              <a:t>Program: national </a:t>
            </a:r>
            <a:r>
              <a:rPr lang="en-US" sz="3200" dirty="0"/>
              <a:t>&amp; </a:t>
            </a:r>
            <a:r>
              <a:rPr lang="en-US" sz="3200" dirty="0" smtClean="0"/>
              <a:t>state </a:t>
            </a:r>
            <a:r>
              <a:rPr lang="en-US" sz="3200" dirty="0"/>
              <a:t>allocation of </a:t>
            </a:r>
            <a:r>
              <a:rPr lang="en-US" sz="3200" dirty="0" smtClean="0"/>
              <a:t>10% </a:t>
            </a:r>
            <a:r>
              <a:rPr lang="en-US" sz="3200" dirty="0"/>
              <a:t>of </a:t>
            </a:r>
            <a:r>
              <a:rPr lang="en-US" sz="3200" dirty="0" smtClean="0"/>
              <a:t>offshore </a:t>
            </a:r>
            <a:r>
              <a:rPr lang="en-US" sz="3200" dirty="0" err="1" smtClean="0"/>
              <a:t>groundfish</a:t>
            </a:r>
            <a:r>
              <a:rPr lang="en-US" sz="3200" dirty="0" smtClean="0"/>
              <a:t> ITQs </a:t>
            </a:r>
            <a:r>
              <a:rPr lang="en-US" sz="3200" dirty="0"/>
              <a:t>to regional </a:t>
            </a:r>
            <a:r>
              <a:rPr lang="en-US" sz="3200" dirty="0" smtClean="0"/>
              <a:t>organizations which use lease revenues to fund local fishing </a:t>
            </a:r>
            <a:r>
              <a:rPr lang="en-US" sz="3200" dirty="0" err="1" smtClean="0"/>
              <a:t>licence</a:t>
            </a:r>
            <a:r>
              <a:rPr lang="en-US" sz="3200" dirty="0" smtClean="0"/>
              <a:t> access </a:t>
            </a:r>
            <a:endParaRPr lang="en-US" sz="3200" dirty="0"/>
          </a:p>
          <a:p>
            <a:r>
              <a:rPr lang="en-US" sz="3200" dirty="0" smtClean="0"/>
              <a:t>(f) </a:t>
            </a:r>
            <a:r>
              <a:rPr lang="en-US" sz="3200" dirty="0"/>
              <a:t>Namibian </a:t>
            </a:r>
            <a:r>
              <a:rPr lang="en-US" sz="3200" dirty="0" smtClean="0"/>
              <a:t>government: </a:t>
            </a:r>
            <a:r>
              <a:rPr lang="en-US" sz="3200" dirty="0"/>
              <a:t>allocates </a:t>
            </a:r>
            <a:r>
              <a:rPr lang="en-US" sz="3200" dirty="0" smtClean="0"/>
              <a:t>IQs preferentially to vessels with Namibian ownership &amp; crew</a:t>
            </a:r>
            <a:endParaRPr lang="en-US" sz="3200" dirty="0"/>
          </a:p>
          <a:p>
            <a:r>
              <a:rPr lang="en-US" sz="3200" dirty="0" smtClean="0"/>
              <a:t>(g) </a:t>
            </a:r>
            <a:r>
              <a:rPr lang="en-US" sz="3200" dirty="0"/>
              <a:t>Canadian gov’t re-allocates catch from offshore </a:t>
            </a:r>
            <a:r>
              <a:rPr lang="en-US" sz="3200" dirty="0" smtClean="0"/>
              <a:t>foreign vessels in EEZ </a:t>
            </a:r>
            <a:r>
              <a:rPr lang="en-US" sz="3200" dirty="0"/>
              <a:t>to 3 co-operatives which lease out catch to members.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…</a:t>
            </a:r>
            <a:r>
              <a:rPr lang="en-US" b="1" dirty="0" smtClean="0"/>
              <a:t>State</a:t>
            </a:r>
            <a:r>
              <a:rPr lang="en-US" b="1" i="1" dirty="0" smtClean="0"/>
              <a:t> </a:t>
            </a:r>
            <a:r>
              <a:rPr lang="en-US" b="1" dirty="0" smtClean="0"/>
              <a:t>issues IQs based on equity or ecological performance (as license banks do)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Namibian </a:t>
            </a:r>
            <a:r>
              <a:rPr lang="en-US" dirty="0"/>
              <a:t>government </a:t>
            </a:r>
            <a:r>
              <a:rPr lang="en-US" dirty="0" smtClean="0"/>
              <a:t>leases </a:t>
            </a:r>
            <a:r>
              <a:rPr lang="en-US" dirty="0"/>
              <a:t>quota </a:t>
            </a:r>
            <a:r>
              <a:rPr lang="en-US" dirty="0" smtClean="0"/>
              <a:t>to individuals/companies </a:t>
            </a:r>
            <a:r>
              <a:rPr lang="en-US" dirty="0"/>
              <a:t>for set </a:t>
            </a:r>
            <a:r>
              <a:rPr lang="en-US" dirty="0" smtClean="0"/>
              <a:t>periods; lower </a:t>
            </a:r>
            <a:r>
              <a:rPr lang="en-US" dirty="0"/>
              <a:t>fees </a:t>
            </a:r>
            <a:r>
              <a:rPr lang="en-US" dirty="0" smtClean="0"/>
              <a:t>for vessels </a:t>
            </a:r>
            <a:r>
              <a:rPr lang="en-US" dirty="0"/>
              <a:t>carrying </a:t>
            </a:r>
            <a:r>
              <a:rPr lang="en-US" dirty="0" smtClean="0"/>
              <a:t> many Namibian crew  </a:t>
            </a:r>
          </a:p>
          <a:p>
            <a:r>
              <a:rPr lang="en-US" dirty="0" smtClean="0"/>
              <a:t>Lease </a:t>
            </a:r>
            <a:r>
              <a:rPr lang="en-US" dirty="0"/>
              <a:t>fee </a:t>
            </a:r>
            <a:r>
              <a:rPr lang="en-US" dirty="0" smtClean="0"/>
              <a:t>covers </a:t>
            </a:r>
            <a:r>
              <a:rPr lang="en-US" dirty="0"/>
              <a:t>costs of managing this public </a:t>
            </a:r>
            <a:r>
              <a:rPr lang="en-US" dirty="0" smtClean="0"/>
              <a:t>resource </a:t>
            </a:r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on-market values, </a:t>
            </a:r>
            <a:r>
              <a:rPr lang="en-US" dirty="0"/>
              <a:t>which license </a:t>
            </a:r>
            <a:r>
              <a:rPr lang="en-US" dirty="0" smtClean="0"/>
              <a:t>banks </a:t>
            </a:r>
            <a:r>
              <a:rPr lang="en-US" dirty="0"/>
              <a:t>take </a:t>
            </a:r>
            <a:r>
              <a:rPr lang="en-US" dirty="0" smtClean="0"/>
              <a:t>as principles, show how </a:t>
            </a:r>
            <a:r>
              <a:rPr lang="en-US" dirty="0"/>
              <a:t>licensing could be </a:t>
            </a:r>
            <a:r>
              <a:rPr lang="en-US" dirty="0" smtClean="0"/>
              <a:t>used by </a:t>
            </a:r>
            <a:r>
              <a:rPr lang="en-US" dirty="0"/>
              <a:t>government to achieve desired fishing </a:t>
            </a:r>
            <a:r>
              <a:rPr lang="en-US" dirty="0" smtClean="0"/>
              <a:t>behavior needed </a:t>
            </a:r>
            <a:r>
              <a:rPr lang="en-US" dirty="0"/>
              <a:t>for </a:t>
            </a:r>
            <a:r>
              <a:rPr lang="en-US" dirty="0" smtClean="0"/>
              <a:t>conservation  </a:t>
            </a:r>
          </a:p>
          <a:p>
            <a:r>
              <a:rPr lang="en-US" dirty="0"/>
              <a:t>E</a:t>
            </a:r>
            <a:r>
              <a:rPr lang="en-US" dirty="0" smtClean="0"/>
              <a:t>nables fishermen </a:t>
            </a:r>
            <a:r>
              <a:rPr lang="en-US" dirty="0"/>
              <a:t>to </a:t>
            </a:r>
            <a:r>
              <a:rPr lang="en-US" dirty="0" smtClean="0"/>
              <a:t>get </a:t>
            </a:r>
            <a:r>
              <a:rPr lang="en-US" dirty="0"/>
              <a:t>fair </a:t>
            </a:r>
            <a:r>
              <a:rPr lang="en-US" dirty="0" smtClean="0"/>
              <a:t>price</a:t>
            </a:r>
            <a:r>
              <a:rPr lang="en-US" dirty="0"/>
              <a:t> </a:t>
            </a:r>
            <a:r>
              <a:rPr lang="en-US" dirty="0" smtClean="0"/>
              <a:t>because not controlled by processors; </a:t>
            </a:r>
            <a:r>
              <a:rPr lang="en-US" dirty="0"/>
              <a:t>avoids </a:t>
            </a:r>
            <a:r>
              <a:rPr lang="en-US" dirty="0" smtClean="0"/>
              <a:t>hi-priced </a:t>
            </a:r>
            <a:r>
              <a:rPr lang="en-US" dirty="0"/>
              <a:t>ITQ </a:t>
            </a:r>
            <a:r>
              <a:rPr lang="en-US" dirty="0" smtClean="0"/>
              <a:t>leasing, </a:t>
            </a:r>
            <a:r>
              <a:rPr lang="en-US" dirty="0"/>
              <a:t>while rewarding conservation practices &amp;</a:t>
            </a:r>
            <a:r>
              <a:rPr lang="en-US" dirty="0" smtClean="0"/>
              <a:t> </a:t>
            </a:r>
            <a:r>
              <a:rPr lang="en-US" dirty="0"/>
              <a:t>local hiring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8541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 smtClean="0"/>
              <a:t>…</a:t>
            </a:r>
            <a:r>
              <a:rPr lang="en-US" b="1" dirty="0" smtClean="0"/>
              <a:t>More on </a:t>
            </a:r>
            <a:r>
              <a:rPr lang="en-US" b="1" dirty="0" err="1" smtClean="0"/>
              <a:t>licence</a:t>
            </a:r>
            <a:r>
              <a:rPr lang="en-US" b="1" dirty="0" smtClean="0"/>
              <a:t> banks/quota banks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Does not have to cost government anything if it’s simply a reallocation of existing privileges (Alaska &amp; Newfoundland examples)</a:t>
            </a:r>
          </a:p>
          <a:p>
            <a:r>
              <a:rPr lang="en-US" sz="3200" dirty="0" smtClean="0"/>
              <a:t>Some </a:t>
            </a:r>
            <a:r>
              <a:rPr lang="en-US" sz="3200" dirty="0" err="1" smtClean="0"/>
              <a:t>licence</a:t>
            </a:r>
            <a:r>
              <a:rPr lang="en-US" sz="3200" dirty="0" smtClean="0"/>
              <a:t>/quota banks are </a:t>
            </a:r>
            <a:r>
              <a:rPr lang="en-US" sz="3200" dirty="0" err="1" smtClean="0"/>
              <a:t>licences</a:t>
            </a:r>
            <a:r>
              <a:rPr lang="en-US" sz="3200" dirty="0" smtClean="0"/>
              <a:t>/quota purchased by local organizations through grants from foundations, etc., and with ongoing fund-raising (e.g., Cape Cod Fisheries Trust)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9849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Non-transferable Individual quotas (IQs) </a:t>
            </a:r>
            <a:r>
              <a:rPr lang="en-US" dirty="0" smtClean="0"/>
              <a:t>do the job without the problems of ITQ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Newfoundland fixed-gear halibut fishery since 2013 issues equal IQs to inshore multi-species fishermen if they earn a certain amount in other fisheries (i.e., not opportunists, but serious fishermen).</a:t>
            </a:r>
          </a:p>
          <a:p>
            <a:r>
              <a:rPr lang="en-US" dirty="0" smtClean="0"/>
              <a:t>Fishermen choose in advance the 2-week period they want to fish, and thus there is no “race”: effort spread out over season</a:t>
            </a:r>
          </a:p>
          <a:p>
            <a:r>
              <a:rPr lang="en-US" dirty="0" smtClean="0"/>
              <a:t>$200 </a:t>
            </a:r>
            <a:r>
              <a:rPr lang="en-US" dirty="0" err="1" smtClean="0"/>
              <a:t>licence</a:t>
            </a:r>
            <a:r>
              <a:rPr lang="en-US" dirty="0" smtClean="0"/>
              <a:t> fee pays entire cost of program designed by fishermen, including dockside monitoring: </a:t>
            </a:r>
            <a:r>
              <a:rPr lang="en-US" b="1" dirty="0" smtClean="0"/>
              <a:t>no cost to government</a:t>
            </a:r>
          </a:p>
          <a:p>
            <a:r>
              <a:rPr lang="en-US" dirty="0" smtClean="0"/>
              <a:t>Designed by former DFO economist and fishermen’s union rep, working with SSFs province-wide.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3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Some European states distribute IQs to Producer Organizations to divide up available TAC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France uses IQs instead of ITQs to distribute access privileges to regional Producer Organizations.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339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(3) Local bodies limit sale of access rights to certain kinds of buyers [geographic criteria]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/>
              <a:t>(a)</a:t>
            </a:r>
            <a:r>
              <a:rPr lang="en-US" sz="3200" dirty="0"/>
              <a:t> </a:t>
            </a:r>
            <a:r>
              <a:rPr lang="en-US" sz="3200" dirty="0" smtClean="0"/>
              <a:t>EU </a:t>
            </a:r>
            <a:r>
              <a:rPr lang="en-US" sz="3200" dirty="0"/>
              <a:t>local </a:t>
            </a:r>
            <a:r>
              <a:rPr lang="en-US" sz="3200" dirty="0" smtClean="0"/>
              <a:t>Producer </a:t>
            </a:r>
            <a:r>
              <a:rPr lang="en-US" sz="3200" dirty="0"/>
              <a:t>O</a:t>
            </a:r>
            <a:r>
              <a:rPr lang="en-US" sz="3200" dirty="0" smtClean="0"/>
              <a:t>rganizations </a:t>
            </a:r>
            <a:r>
              <a:rPr lang="en-US" sz="3200" dirty="0"/>
              <a:t>in many </a:t>
            </a:r>
            <a:r>
              <a:rPr lang="en-US" sz="3200" dirty="0" smtClean="0"/>
              <a:t>countries only allow </a:t>
            </a:r>
            <a:r>
              <a:rPr lang="en-US" sz="3200" dirty="0"/>
              <a:t>sale of IQs to other members of the </a:t>
            </a:r>
            <a:r>
              <a:rPr lang="en-US" sz="3200" dirty="0" smtClean="0"/>
              <a:t>Producer </a:t>
            </a:r>
            <a:r>
              <a:rPr lang="en-US" sz="3200" dirty="0"/>
              <a:t>O</a:t>
            </a:r>
            <a:r>
              <a:rPr lang="en-US" sz="3200" dirty="0" smtClean="0"/>
              <a:t>rganization (regionally organized)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32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 smtClean="0"/>
              <a:t>(b) </a:t>
            </a:r>
            <a:r>
              <a:rPr lang="en-US" sz="3200" dirty="0" err="1" smtClean="0"/>
              <a:t>Levelton</a:t>
            </a:r>
            <a:r>
              <a:rPr lang="en-US" sz="3200" dirty="0" smtClean="0"/>
              <a:t> report (Nova Scotia) recommended </a:t>
            </a:r>
            <a:r>
              <a:rPr lang="en-US" sz="3200" b="1" dirty="0"/>
              <a:t>community consultations re who </a:t>
            </a:r>
            <a:r>
              <a:rPr lang="en-US" sz="3200" dirty="0"/>
              <a:t>can receive transferred </a:t>
            </a:r>
            <a:r>
              <a:rPr lang="en-US" sz="3200" dirty="0" smtClean="0"/>
              <a:t>license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 smtClean="0"/>
              <a:t>(c) </a:t>
            </a:r>
            <a:r>
              <a:rPr lang="en-US" sz="3200" dirty="0"/>
              <a:t>Norwegian farmers won’t let farmland be sold to non-farmers </a:t>
            </a:r>
            <a:r>
              <a:rPr lang="en-US" sz="3200" dirty="0" smtClean="0"/>
              <a:t>[a and b are geographic criteria; </a:t>
            </a:r>
            <a:r>
              <a:rPr lang="en-US" sz="3200" dirty="0"/>
              <a:t>c</a:t>
            </a:r>
            <a:r>
              <a:rPr lang="en-US" sz="3200" dirty="0" smtClean="0"/>
              <a:t> is </a:t>
            </a:r>
            <a:r>
              <a:rPr lang="en-US" sz="3200" b="1" dirty="0" smtClean="0"/>
              <a:t>occupational</a:t>
            </a:r>
            <a:r>
              <a:rPr lang="en-US" sz="3200" dirty="0" smtClean="0"/>
              <a:t>]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005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(4) States use </a:t>
            </a:r>
            <a:r>
              <a:rPr lang="en-US" b="1" i="1" dirty="0" smtClean="0"/>
              <a:t>non-market mechanisms </a:t>
            </a:r>
            <a:r>
              <a:rPr lang="en-US" b="1" dirty="0" smtClean="0"/>
              <a:t>to </a:t>
            </a:r>
            <a:r>
              <a:rPr lang="en-US" b="1" dirty="0"/>
              <a:t>limit and transfer </a:t>
            </a:r>
            <a:r>
              <a:rPr lang="en-US" b="1" dirty="0" smtClean="0"/>
              <a:t>licenses [//Namibia]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4100" b="1" dirty="0"/>
              <a:t>*Maine, USA</a:t>
            </a:r>
            <a:r>
              <a:rPr lang="en-US" sz="4100" dirty="0"/>
              <a:t>: lobster licenses owned by state; revert to state on </a:t>
            </a:r>
            <a:r>
              <a:rPr lang="en-US" sz="4100" dirty="0" smtClean="0"/>
              <a:t>retirement</a:t>
            </a:r>
            <a:r>
              <a:rPr lang="en-US" sz="4100" dirty="0"/>
              <a:t>; reissued or terminated if fewer licenses </a:t>
            </a:r>
            <a:r>
              <a:rPr lang="en-US" sz="4100" dirty="0" smtClean="0"/>
              <a:t>desirable; apprenticeship program to help youth jump the queue, with trap limits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4100" b="1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4100" b="1" dirty="0" smtClean="0"/>
              <a:t>*France</a:t>
            </a:r>
            <a:r>
              <a:rPr lang="en-US" sz="4100" dirty="0" smtClean="0"/>
              <a:t>: IQs revert to Producer Organization and are re-allocated to another fisher. Cannot be sold.</a:t>
            </a:r>
            <a:endParaRPr lang="en-US" sz="4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43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(5) Local </a:t>
            </a:r>
            <a:r>
              <a:rPr lang="en-US" sz="3600" b="1" dirty="0"/>
              <a:t>governing bodies </a:t>
            </a:r>
            <a:r>
              <a:rPr lang="en-US" sz="3600" b="1" dirty="0" smtClean="0"/>
              <a:t>exercise </a:t>
            </a:r>
            <a:r>
              <a:rPr lang="en-US" sz="3600" b="1" i="1" dirty="0"/>
              <a:t>conservation rights </a:t>
            </a:r>
            <a:r>
              <a:rPr lang="en-US" sz="3600" b="1" dirty="0" smtClean="0"/>
              <a:t>by closing </a:t>
            </a:r>
            <a:r>
              <a:rPr lang="en-US" sz="3600" b="1" dirty="0"/>
              <a:t>local fisheries when stock conditions will not support a fishery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200" dirty="0" smtClean="0"/>
          </a:p>
          <a:p>
            <a:r>
              <a:rPr lang="en-US" sz="3500" dirty="0" err="1" smtClean="0"/>
              <a:t>Haida</a:t>
            </a:r>
            <a:r>
              <a:rPr lang="en-US" sz="3500" dirty="0" smtClean="0"/>
              <a:t> Nation (Indigenous) </a:t>
            </a:r>
            <a:r>
              <a:rPr lang="en-US" sz="3500" dirty="0"/>
              <a:t>legally stops </a:t>
            </a:r>
            <a:r>
              <a:rPr lang="en-US" sz="3500" dirty="0" smtClean="0"/>
              <a:t>Canadian Department </a:t>
            </a:r>
            <a:r>
              <a:rPr lang="en-US" sz="3500" dirty="0"/>
              <a:t>of Fisheries </a:t>
            </a:r>
            <a:r>
              <a:rPr lang="en-US" sz="3500" dirty="0" smtClean="0"/>
              <a:t>(DFO) from </a:t>
            </a:r>
            <a:r>
              <a:rPr lang="en-US" sz="3500" dirty="0"/>
              <a:t>opening a herring fishery in an area they co-manage with Parks Canada and </a:t>
            </a:r>
            <a:r>
              <a:rPr lang="en-US" sz="3500" dirty="0" smtClean="0"/>
              <a:t>DFO</a:t>
            </a:r>
          </a:p>
          <a:p>
            <a:r>
              <a:rPr lang="en-US" sz="3500" dirty="0"/>
              <a:t>the existence of a </a:t>
            </a:r>
            <a:r>
              <a:rPr lang="en-US" sz="3500" dirty="0" smtClean="0"/>
              <a:t>co-management board </a:t>
            </a:r>
            <a:r>
              <a:rPr lang="en-US" sz="3500" dirty="0"/>
              <a:t>with a history of successful </a:t>
            </a:r>
            <a:r>
              <a:rPr lang="en-US" sz="3500" dirty="0" smtClean="0"/>
              <a:t>collaboration in the area was the main reason a judge ruled in </a:t>
            </a:r>
            <a:r>
              <a:rPr lang="en-US" sz="3500" dirty="0" err="1" smtClean="0"/>
              <a:t>favour</a:t>
            </a:r>
            <a:r>
              <a:rPr lang="en-US" sz="3500" dirty="0" smtClean="0"/>
              <a:t> of </a:t>
            </a:r>
            <a:r>
              <a:rPr lang="en-US" sz="3500" dirty="0" err="1" smtClean="0"/>
              <a:t>Haida</a:t>
            </a:r>
            <a:r>
              <a:rPr lang="en-US" sz="3500" dirty="0" smtClean="0"/>
              <a:t>, against opening the fishery</a:t>
            </a:r>
          </a:p>
          <a:p>
            <a:r>
              <a:rPr lang="en-US" sz="3500" dirty="0" smtClean="0"/>
              <a:t>If the herring fishery had been </a:t>
            </a:r>
            <a:r>
              <a:rPr lang="en-US" sz="3500" dirty="0" err="1" smtClean="0"/>
              <a:t>ITQed</a:t>
            </a:r>
            <a:r>
              <a:rPr lang="en-US" sz="3500" dirty="0" smtClean="0"/>
              <a:t>, </a:t>
            </a:r>
            <a:r>
              <a:rPr lang="en-US" sz="3500" dirty="0" err="1" smtClean="0"/>
              <a:t>Haida</a:t>
            </a:r>
            <a:r>
              <a:rPr lang="en-US" sz="3500" dirty="0" smtClean="0"/>
              <a:t> success would have been unlikely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94008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(6) </a:t>
            </a:r>
            <a:r>
              <a:rPr lang="en-US" b="1" dirty="0"/>
              <a:t>successful resistance by artisanal fisheries to </a:t>
            </a:r>
            <a:r>
              <a:rPr lang="en-US" b="1" i="1" dirty="0"/>
              <a:t>invasion &amp; overfishing by larger gear </a:t>
            </a:r>
            <a:r>
              <a:rPr lang="en-US" b="1" dirty="0"/>
              <a:t>&amp; </a:t>
            </a:r>
            <a:r>
              <a:rPr lang="en-US" b="1" dirty="0" smtClean="0"/>
              <a:t>habitat destruction by development </a:t>
            </a:r>
            <a:r>
              <a:rPr lang="en-US" b="1" dirty="0"/>
              <a:t>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Torres Straits Islanders resisted pressures </a:t>
            </a:r>
            <a:r>
              <a:rPr lang="en-US" dirty="0"/>
              <a:t>to move into </a:t>
            </a:r>
            <a:r>
              <a:rPr lang="en-US" dirty="0" smtClean="0"/>
              <a:t>more “business-like</a:t>
            </a:r>
            <a:r>
              <a:rPr lang="en-US" dirty="0"/>
              <a:t>” </a:t>
            </a:r>
            <a:r>
              <a:rPr lang="en-US" dirty="0" smtClean="0"/>
              <a:t>rock lobster fishing </a:t>
            </a:r>
            <a:r>
              <a:rPr lang="en-US" dirty="0"/>
              <a:t>operations, despite intense competition </a:t>
            </a:r>
            <a:r>
              <a:rPr lang="en-US" dirty="0" smtClean="0"/>
              <a:t>from </a:t>
            </a:r>
            <a:r>
              <a:rPr lang="en-US" dirty="0" err="1" smtClean="0"/>
              <a:t>ITQed</a:t>
            </a:r>
            <a:r>
              <a:rPr lang="en-US" dirty="0" smtClean="0"/>
              <a:t> </a:t>
            </a:r>
            <a:r>
              <a:rPr lang="en-US" dirty="0"/>
              <a:t>fishery; they </a:t>
            </a:r>
            <a:r>
              <a:rPr lang="en-US" dirty="0" smtClean="0"/>
              <a:t>preferred small-scale</a:t>
            </a:r>
            <a:r>
              <a:rPr lang="en-US" dirty="0"/>
              <a:t>, </a:t>
            </a:r>
            <a:r>
              <a:rPr lang="en-US" dirty="0" smtClean="0"/>
              <a:t>low-overhead. (eventually forced to accept) </a:t>
            </a:r>
          </a:p>
          <a:p>
            <a:r>
              <a:rPr lang="en-US" dirty="0"/>
              <a:t>Eastport Peninsula </a:t>
            </a:r>
            <a:r>
              <a:rPr lang="en-US" dirty="0" smtClean="0"/>
              <a:t>Lobster Protection </a:t>
            </a:r>
            <a:r>
              <a:rPr lang="en-US" dirty="0"/>
              <a:t>Committee in </a:t>
            </a:r>
            <a:r>
              <a:rPr lang="en-US" dirty="0" smtClean="0"/>
              <a:t>Newfoundland combined interdisciplinary knowledge &amp; </a:t>
            </a:r>
            <a:r>
              <a:rPr lang="en-US" dirty="0"/>
              <a:t>support of both university researchers &amp;</a:t>
            </a:r>
            <a:r>
              <a:rPr lang="en-US" dirty="0" smtClean="0"/>
              <a:t> </a:t>
            </a:r>
            <a:r>
              <a:rPr lang="en-US" dirty="0"/>
              <a:t>government </a:t>
            </a:r>
            <a:r>
              <a:rPr lang="en-US" dirty="0" smtClean="0"/>
              <a:t>scientists with </a:t>
            </a:r>
            <a:r>
              <a:rPr lang="en-US" dirty="0"/>
              <a:t>their own </a:t>
            </a:r>
            <a:r>
              <a:rPr lang="en-US" dirty="0" smtClean="0"/>
              <a:t>knowledge; </a:t>
            </a:r>
            <a:r>
              <a:rPr lang="en-US" dirty="0"/>
              <a:t>local fishers </a:t>
            </a:r>
            <a:r>
              <a:rPr lang="en-US" dirty="0" smtClean="0"/>
              <a:t>developed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/>
              <a:t>promoted </a:t>
            </a:r>
            <a:r>
              <a:rPr lang="en-US" dirty="0" smtClean="0"/>
              <a:t>unique </a:t>
            </a:r>
            <a:r>
              <a:rPr lang="en-US" dirty="0"/>
              <a:t>approach to lobster conservation based on exclusive harvesting rights &amp;</a:t>
            </a:r>
            <a:r>
              <a:rPr lang="en-US" dirty="0" smtClean="0"/>
              <a:t> a diverse </a:t>
            </a:r>
            <a:r>
              <a:rPr lang="en-US" dirty="0"/>
              <a:t>array of conservation initiatives, including closed </a:t>
            </a:r>
            <a:r>
              <a:rPr lang="en-US" dirty="0" smtClean="0"/>
              <a:t>areas.</a:t>
            </a:r>
          </a:p>
          <a:p>
            <a:r>
              <a:rPr lang="en-US" dirty="0" smtClean="0"/>
              <a:t>Both assert local cultural values and resist outside pressure</a:t>
            </a:r>
          </a:p>
        </p:txBody>
      </p:sp>
    </p:spTree>
    <p:extLst>
      <p:ext uri="{BB962C8B-B14F-4D97-AF65-F5344CB8AC3E}">
        <p14:creationId xmlns:p14="http://schemas.microsoft.com/office/powerpoint/2010/main" val="846996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b="1" dirty="0" smtClean="0"/>
              <a:t>…</a:t>
            </a:r>
            <a:r>
              <a:rPr lang="en-US" b="1" dirty="0" smtClean="0"/>
              <a:t>(</a:t>
            </a:r>
            <a:r>
              <a:rPr lang="en-US" b="1" dirty="0"/>
              <a:t>6) successful resistance by artisanal fisheries to invasion &amp; overfishing by larger gear &amp; </a:t>
            </a:r>
            <a:r>
              <a:rPr lang="en-US" b="1" i="1" dirty="0"/>
              <a:t>habitat destruction by development projects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Dominican Republic: university helps legitimize local SSFs banning outsiders using destructive gear &amp; dynamite </a:t>
            </a:r>
            <a:endParaRPr lang="en-US" dirty="0" smtClean="0"/>
          </a:p>
          <a:p>
            <a:r>
              <a:rPr lang="en-US" dirty="0" smtClean="0"/>
              <a:t>Malawi </a:t>
            </a:r>
            <a:r>
              <a:rPr lang="en-US" dirty="0"/>
              <a:t>SSFs on Lake </a:t>
            </a:r>
            <a:r>
              <a:rPr lang="en-US" dirty="0" err="1"/>
              <a:t>Chiuta</a:t>
            </a:r>
            <a:r>
              <a:rPr lang="en-US" dirty="0"/>
              <a:t>: chiefs evict hi-tech gear of outsiders &amp; show that only small gear is appropriate for ecology of </a:t>
            </a:r>
            <a:r>
              <a:rPr lang="en-US" dirty="0" smtClean="0"/>
              <a:t>lake</a:t>
            </a:r>
          </a:p>
          <a:p>
            <a:r>
              <a:rPr lang="en-US" dirty="0" smtClean="0"/>
              <a:t>In both Malawi and Dominican Republic, </a:t>
            </a:r>
            <a:r>
              <a:rPr lang="en-US" b="1" dirty="0" smtClean="0"/>
              <a:t>state contributes no funding but legitimizes locals to evict destructive outsiders</a:t>
            </a:r>
            <a:r>
              <a:rPr lang="en-US" dirty="0" smtClean="0"/>
              <a:t>.</a:t>
            </a:r>
          </a:p>
          <a:p>
            <a:r>
              <a:rPr lang="en-US" dirty="0"/>
              <a:t>Lummi Tribe in Washington State, US, defeats attempt to build coal port terminal which would destroy its herring and crab SSF // BC (social movements with non-indigenous </a:t>
            </a:r>
            <a:r>
              <a:rPr lang="en-US" dirty="0" smtClean="0"/>
              <a:t>supporters resist pipelines)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9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(1) Recent inspiring developments in British Columbian owner-operator fisheries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Fisheries Minister Romeo LeBlanc originally brought in </a:t>
            </a:r>
            <a:r>
              <a:rPr lang="en-US" b="1" dirty="0" smtClean="0"/>
              <a:t>fleet </a:t>
            </a:r>
            <a:r>
              <a:rPr lang="en-US" b="1" dirty="0" smtClean="0"/>
              <a:t>separation (1979) </a:t>
            </a:r>
            <a:r>
              <a:rPr lang="en-US" b="1" dirty="0" smtClean="0"/>
              <a:t>and owner-operator policies</a:t>
            </a:r>
            <a:r>
              <a:rPr lang="en-US" dirty="0" smtClean="0"/>
              <a:t> </a:t>
            </a:r>
            <a:r>
              <a:rPr lang="en-US" b="1" dirty="0" smtClean="0"/>
              <a:t>(1989-96) </a:t>
            </a:r>
            <a:r>
              <a:rPr lang="en-US" dirty="0" smtClean="0"/>
              <a:t>for </a:t>
            </a:r>
            <a:r>
              <a:rPr lang="en-US" dirty="0" smtClean="0"/>
              <a:t>the under 65 ft. inshore fleet on Canada’s east coast </a:t>
            </a:r>
            <a:r>
              <a:rPr lang="en-US" dirty="0" smtClean="0"/>
              <a:t>(&amp; </a:t>
            </a:r>
            <a:r>
              <a:rPr lang="en-US" b="1" dirty="0" smtClean="0"/>
              <a:t>PIIFCAF </a:t>
            </a:r>
            <a:r>
              <a:rPr lang="en-US" b="1" dirty="0"/>
              <a:t>in </a:t>
            </a:r>
            <a:r>
              <a:rPr lang="en-US" b="1" dirty="0" smtClean="0"/>
              <a:t>2007</a:t>
            </a:r>
            <a:r>
              <a:rPr lang="en-US" dirty="0" smtClean="0"/>
              <a:t>). Since this was </a:t>
            </a:r>
            <a:r>
              <a:rPr lang="en-US" b="1" dirty="0" smtClean="0"/>
              <a:t>policy but not law</a:t>
            </a:r>
            <a:r>
              <a:rPr lang="en-US" dirty="0" smtClean="0"/>
              <a:t>, violations took the form of trust agreements and controlling agreements and even some ITQs</a:t>
            </a:r>
          </a:p>
          <a:p>
            <a:r>
              <a:rPr lang="en-US" dirty="0" smtClean="0"/>
              <a:t>LeBlanc’s son Dominic, as Fisheries Minister in 2018, proposed that the </a:t>
            </a:r>
            <a:r>
              <a:rPr lang="en-US" i="1" dirty="0" smtClean="0"/>
              <a:t>Fisheries Act </a:t>
            </a:r>
            <a:r>
              <a:rPr lang="en-US" dirty="0" smtClean="0"/>
              <a:t>be amended to entrench these policies into law</a:t>
            </a:r>
          </a:p>
          <a:p>
            <a:r>
              <a:rPr lang="en-US" b="1" i="1" dirty="0" smtClean="0"/>
              <a:t>The Parliamentary Committee on Fisheries was then intensely lobbied by British Columbia fishermen to extend this policy and law to Canada’s heavily </a:t>
            </a:r>
            <a:r>
              <a:rPr lang="en-US" b="1" i="1" dirty="0" err="1" smtClean="0"/>
              <a:t>ITQed</a:t>
            </a:r>
            <a:r>
              <a:rPr lang="en-US" b="1" i="1" dirty="0" smtClean="0"/>
              <a:t> Pacific fisheries.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12243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3701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(7) alternative marketing strategies </a:t>
            </a:r>
            <a:r>
              <a:rPr lang="en-US" b="1" dirty="0"/>
              <a:t>by SSFs </a:t>
            </a:r>
            <a:r>
              <a:rPr lang="en-US" b="1" dirty="0" smtClean="0"/>
              <a:t>bypass </a:t>
            </a:r>
            <a:r>
              <a:rPr lang="en-US" b="1" dirty="0"/>
              <a:t>corporate fish processors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i="1" dirty="0" smtClean="0"/>
              <a:t>Direct marketing</a:t>
            </a:r>
            <a:r>
              <a:rPr lang="en-US" sz="3200" dirty="0" smtClean="0"/>
              <a:t>: fishermen employ </a:t>
            </a:r>
            <a:r>
              <a:rPr lang="en-US" sz="3200" dirty="0"/>
              <a:t>more people per unit of </a:t>
            </a:r>
            <a:r>
              <a:rPr lang="en-US" sz="3200" dirty="0" smtClean="0"/>
              <a:t>fish sold &amp; get better price for higher quality product</a:t>
            </a:r>
          </a:p>
          <a:p>
            <a:r>
              <a:rPr lang="en-US" sz="3200" b="1" i="1" dirty="0" smtClean="0"/>
              <a:t>Community Supported Fisheries</a:t>
            </a:r>
            <a:r>
              <a:rPr lang="en-US" sz="3200" dirty="0" smtClean="0"/>
              <a:t>:</a:t>
            </a:r>
            <a:r>
              <a:rPr lang="en-US" sz="3200" dirty="0"/>
              <a:t> </a:t>
            </a:r>
            <a:r>
              <a:rPr lang="en-US" sz="3200" dirty="0" smtClean="0"/>
              <a:t>social enterprise that uses market power to support </a:t>
            </a:r>
            <a:r>
              <a:rPr lang="en-US" sz="3200" dirty="0"/>
              <a:t>a broader range of </a:t>
            </a:r>
            <a:r>
              <a:rPr lang="en-US" sz="3200" dirty="0" smtClean="0"/>
              <a:t>benefits</a:t>
            </a:r>
          </a:p>
          <a:p>
            <a:r>
              <a:rPr lang="en-US" sz="3200" dirty="0" smtClean="0"/>
              <a:t>Accountability </a:t>
            </a:r>
            <a:r>
              <a:rPr lang="en-US" sz="3200" dirty="0"/>
              <a:t>to conscientious consumers concerned about labor injustices, overfishing, </a:t>
            </a:r>
            <a:r>
              <a:rPr lang="en-US" sz="3200" dirty="0" smtClean="0"/>
              <a:t>mislabeling </a:t>
            </a:r>
          </a:p>
          <a:p>
            <a:r>
              <a:rPr lang="en-US" sz="3200" dirty="0" smtClean="0"/>
              <a:t>Customers pay any sum in advance; informed when fish arrives &amp; choose what to buy </a:t>
            </a:r>
            <a:r>
              <a:rPr lang="en-US" sz="3200" dirty="0"/>
              <a:t>&amp;</a:t>
            </a:r>
            <a:r>
              <a:rPr lang="en-US" sz="3200" dirty="0" smtClean="0"/>
              <a:t> when; learn identity of fisherman. In both cases, fishermen get c.30% higher price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709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2888"/>
            <a:ext cx="10682287" cy="14192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(8) government regulation or re-regulation which dampens neoliberal control </a:t>
            </a:r>
            <a:r>
              <a:rPr lang="en-US" b="1" dirty="0" smtClean="0"/>
              <a:t>mechanisms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200" y="2079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Norwegian pushback against ITQs through proposed constitutional amendments to limit transfer of ITQs to county</a:t>
            </a:r>
          </a:p>
          <a:p>
            <a:r>
              <a:rPr lang="en-US" sz="3200" dirty="0"/>
              <a:t>In Iceland, unlike most other countries engaging in such practices, there have been 26 convictions of bankers and financiers since 2010 and the popularity of the Pirate Party in 2016 </a:t>
            </a:r>
            <a:r>
              <a:rPr lang="en-US" sz="3200" dirty="0" smtClean="0"/>
              <a:t>revealed </a:t>
            </a:r>
            <a:r>
              <a:rPr lang="en-US" sz="3200" dirty="0"/>
              <a:t>public </a:t>
            </a:r>
            <a:r>
              <a:rPr lang="en-US" sz="3200" dirty="0" smtClean="0"/>
              <a:t>anger against government’s failure to regulate the </a:t>
            </a:r>
            <a:r>
              <a:rPr lang="en-US" sz="3200" dirty="0" err="1" smtClean="0"/>
              <a:t>ITQed</a:t>
            </a:r>
            <a:r>
              <a:rPr lang="en-US" sz="3200" dirty="0" smtClean="0"/>
              <a:t> fisheries in the public interest.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4713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problem: why SSFs </a:t>
            </a:r>
            <a:r>
              <a:rPr lang="en-US" b="1" i="1" dirty="0"/>
              <a:t>tend to get deprived of access </a:t>
            </a:r>
            <a:r>
              <a:rPr lang="en-US" b="1" i="1" dirty="0" smtClean="0"/>
              <a:t>rights</a:t>
            </a:r>
            <a:r>
              <a:rPr lang="en-US" b="1" dirty="0" smtClean="0"/>
              <a:t> [</a:t>
            </a:r>
            <a:r>
              <a:rPr lang="en-US" dirty="0" smtClean="0"/>
              <a:t>paradigm </a:t>
            </a:r>
            <a:r>
              <a:rPr lang="en-US" dirty="0"/>
              <a:t>of neoliberal </a:t>
            </a:r>
            <a:r>
              <a:rPr lang="en-US" dirty="0" smtClean="0"/>
              <a:t>economists]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i="1" dirty="0" smtClean="0"/>
              <a:t>The </a:t>
            </a:r>
            <a:r>
              <a:rPr lang="en-US" sz="2400" b="1" i="1" dirty="0"/>
              <a:t>Sunken </a:t>
            </a:r>
            <a:r>
              <a:rPr lang="en-US" sz="2400" b="1" i="1" dirty="0" smtClean="0"/>
              <a:t>Billions</a:t>
            </a:r>
            <a:r>
              <a:rPr lang="en-US" sz="2400" dirty="0" smtClean="0"/>
              <a:t> </a:t>
            </a:r>
            <a:r>
              <a:rPr lang="en-US" sz="2400" dirty="0"/>
              <a:t>2008 by </a:t>
            </a:r>
            <a:r>
              <a:rPr lang="en-US" sz="2400" dirty="0" smtClean="0">
                <a:hlinkClick r:id="rId3" tooltip="World Bank"/>
              </a:rPr>
              <a:t>World </a:t>
            </a:r>
            <a:r>
              <a:rPr lang="en-US" sz="2400" dirty="0">
                <a:hlinkClick r:id="rId3" tooltip="World Bank"/>
              </a:rPr>
              <a:t>Bank</a:t>
            </a:r>
            <a:r>
              <a:rPr lang="en-US" sz="2400" dirty="0"/>
              <a:t> &amp;</a:t>
            </a:r>
            <a:r>
              <a:rPr lang="en-US" sz="2400" dirty="0" smtClean="0"/>
              <a:t> FAO.  </a:t>
            </a:r>
            <a:r>
              <a:rPr lang="en-US" sz="2400" dirty="0"/>
              <a:t>difference between </a:t>
            </a:r>
            <a:r>
              <a:rPr lang="en-US" sz="2400" dirty="0" smtClean="0"/>
              <a:t>potential &amp; actual </a:t>
            </a:r>
            <a:r>
              <a:rPr lang="en-US" sz="2400" dirty="0"/>
              <a:t>net economic benefits from </a:t>
            </a:r>
            <a:r>
              <a:rPr lang="en-US" sz="2400" dirty="0">
                <a:hlinkClick r:id="rId4" tooltip="Marine fisheries"/>
              </a:rPr>
              <a:t>marine fisheries</a:t>
            </a:r>
            <a:r>
              <a:rPr lang="en-US" sz="2400" dirty="0"/>
              <a:t> =</a:t>
            </a:r>
            <a:r>
              <a:rPr lang="en-US" sz="2400" dirty="0" smtClean="0"/>
              <a:t> </a:t>
            </a:r>
            <a:r>
              <a:rPr lang="en-US" sz="2400" dirty="0"/>
              <a:t>USD 50 </a:t>
            </a:r>
            <a:r>
              <a:rPr lang="en-US" sz="2400" dirty="0" err="1" smtClean="0"/>
              <a:t>bn</a:t>
            </a:r>
            <a:r>
              <a:rPr lang="en-US" sz="2400" dirty="0" smtClean="0"/>
              <a:t>/yr. “by </a:t>
            </a:r>
            <a:r>
              <a:rPr lang="en-US" sz="2400" dirty="0"/>
              <a:t>improving governance of marine fisheries, </a:t>
            </a:r>
            <a:r>
              <a:rPr lang="en-US" sz="2400" b="1" dirty="0"/>
              <a:t>society could capture a substantial part of this </a:t>
            </a:r>
            <a:r>
              <a:rPr lang="en-US" sz="2400" b="1" dirty="0" smtClean="0"/>
              <a:t>annual economic  loss</a:t>
            </a:r>
            <a:r>
              <a:rPr lang="is-IS" sz="2400" b="1" dirty="0" smtClean="0"/>
              <a:t>…</a:t>
            </a:r>
            <a:r>
              <a:rPr lang="en-US" sz="2400" b="1" dirty="0" smtClean="0"/>
              <a:t>Excess </a:t>
            </a:r>
            <a:r>
              <a:rPr lang="en-US" sz="2400" b="1" dirty="0"/>
              <a:t>competition over </a:t>
            </a:r>
            <a:r>
              <a:rPr lang="en-US" sz="2400" b="1" dirty="0" smtClean="0"/>
              <a:t>limited </a:t>
            </a:r>
            <a:r>
              <a:rPr lang="en-US" sz="2400" b="1" dirty="0"/>
              <a:t>fish resources results in declining productivity, economic inefficiency, &amp;</a:t>
            </a:r>
            <a:r>
              <a:rPr lang="en-US" sz="2400" b="1" dirty="0" smtClean="0"/>
              <a:t> </a:t>
            </a:r>
            <a:r>
              <a:rPr lang="en-US" sz="2400" b="1" dirty="0"/>
              <a:t>depressed fisher </a:t>
            </a:r>
            <a:r>
              <a:rPr lang="en-US" sz="2400" b="1" dirty="0" smtClean="0"/>
              <a:t>incomes</a:t>
            </a:r>
            <a:r>
              <a:rPr lang="en-US" sz="2400" dirty="0" smtClean="0"/>
              <a:t>”</a:t>
            </a:r>
          </a:p>
          <a:p>
            <a:r>
              <a:rPr lang="en-US" sz="2400" dirty="0"/>
              <a:t>“Some of the </a:t>
            </a:r>
            <a:r>
              <a:rPr lang="en-US" sz="2400" dirty="0" smtClean="0"/>
              <a:t>[Icelandic] economists </a:t>
            </a:r>
            <a:r>
              <a:rPr lang="en-US" sz="2400" dirty="0"/>
              <a:t>who are responsible for the </a:t>
            </a:r>
            <a:r>
              <a:rPr lang="en-US" sz="2400" dirty="0" smtClean="0"/>
              <a:t>introduction of </a:t>
            </a:r>
            <a:r>
              <a:rPr lang="en-US" sz="2400" dirty="0"/>
              <a:t>the ITQ system did, before </a:t>
            </a:r>
            <a:r>
              <a:rPr lang="en-US" sz="2400" dirty="0" smtClean="0"/>
              <a:t> the </a:t>
            </a:r>
            <a:r>
              <a:rPr lang="en-US" sz="2400" dirty="0"/>
              <a:t>meltdown, quite honestly </a:t>
            </a:r>
            <a:r>
              <a:rPr lang="en-US" sz="2400" dirty="0" smtClean="0"/>
              <a:t>express[the </a:t>
            </a:r>
            <a:r>
              <a:rPr lang="en-US" sz="2400" dirty="0"/>
              <a:t>view] that the privatization of the commons inevitably </a:t>
            </a:r>
            <a:r>
              <a:rPr lang="en-US" sz="2400" dirty="0" smtClean="0"/>
              <a:t>causes smaller </a:t>
            </a:r>
            <a:r>
              <a:rPr lang="en-US" sz="2400" dirty="0"/>
              <a:t>communities to lose out. They </a:t>
            </a:r>
            <a:r>
              <a:rPr lang="en-US" sz="2400" dirty="0" smtClean="0"/>
              <a:t>even </a:t>
            </a:r>
            <a:r>
              <a:rPr lang="en-US" sz="2400" dirty="0"/>
              <a:t>questioned </a:t>
            </a:r>
            <a:r>
              <a:rPr lang="en-US" sz="2400" dirty="0" smtClean="0"/>
              <a:t>whether fisheries-dependent </a:t>
            </a:r>
            <a:r>
              <a:rPr lang="en-US" sz="2400" dirty="0"/>
              <a:t>communities are actually part of the </a:t>
            </a:r>
            <a:r>
              <a:rPr lang="en-US" sz="2400" dirty="0" smtClean="0"/>
              <a:t>fishing industry </a:t>
            </a:r>
            <a:r>
              <a:rPr lang="en-US" sz="2400" dirty="0"/>
              <a:t>proper. </a:t>
            </a:r>
            <a:r>
              <a:rPr lang="en-US" sz="2400" b="1" dirty="0"/>
              <a:t>The exclusion of these communities was seen by </a:t>
            </a:r>
            <a:r>
              <a:rPr lang="en-US" sz="2400" b="1" dirty="0" smtClean="0"/>
              <a:t>them to </a:t>
            </a:r>
            <a:r>
              <a:rPr lang="en-US" sz="2400" b="1" dirty="0"/>
              <a:t>be not just logical, but also justifiable, rational &amp;</a:t>
            </a:r>
            <a:r>
              <a:rPr lang="en-US" sz="2400" b="1" dirty="0" smtClean="0"/>
              <a:t> </a:t>
            </a:r>
            <a:r>
              <a:rPr lang="en-US" sz="2400" b="1" dirty="0"/>
              <a:t>necessary</a:t>
            </a:r>
            <a:r>
              <a:rPr lang="en-US" sz="2400" dirty="0" smtClean="0"/>
              <a:t>”*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9304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i="1" dirty="0" smtClean="0"/>
              <a:t>…</a:t>
            </a:r>
            <a:r>
              <a:rPr lang="en-US" b="1" i="1" dirty="0" smtClean="0"/>
              <a:t>why </a:t>
            </a:r>
            <a:r>
              <a:rPr lang="en-US" b="1" i="1" dirty="0"/>
              <a:t>SSFs tend to get deprived of access rights</a:t>
            </a:r>
            <a:r>
              <a:rPr lang="en-US" b="1" dirty="0"/>
              <a:t> [</a:t>
            </a:r>
            <a:r>
              <a:rPr lang="en-US" dirty="0"/>
              <a:t>paradigm of neoliberal economists]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Fiona McCormack 2017: </a:t>
            </a:r>
            <a:r>
              <a:rPr lang="en-US" sz="3600" b="1" i="1" dirty="0" smtClean="0"/>
              <a:t>expropriation of SSFs considered necessary to increase efficiency </a:t>
            </a:r>
            <a:r>
              <a:rPr lang="en-US" sz="3600" dirty="0" smtClean="0"/>
              <a:t>(New Zealand excluded 1500-1800)</a:t>
            </a:r>
          </a:p>
          <a:p>
            <a:r>
              <a:rPr lang="en-US" sz="3600" dirty="0" smtClean="0"/>
              <a:t>Pinkerton and Davis 2015. </a:t>
            </a:r>
            <a:r>
              <a:rPr lang="en-US" sz="3600" b="1" i="1" dirty="0" smtClean="0"/>
              <a:t>SSFs in BC deliberately excluded </a:t>
            </a:r>
            <a:r>
              <a:rPr lang="en-US" sz="3600" dirty="0" smtClean="0"/>
              <a:t>in 1969 limited entry program if earned less than $2,500/</a:t>
            </a:r>
            <a:r>
              <a:rPr lang="en-US" sz="3600" dirty="0" err="1" smtClean="0"/>
              <a:t>yr</a:t>
            </a:r>
            <a:endParaRPr lang="en-US" sz="3600" dirty="0" smtClean="0"/>
          </a:p>
          <a:p>
            <a:r>
              <a:rPr lang="en-US" sz="3600" dirty="0" smtClean="0"/>
              <a:t>Stephen </a:t>
            </a:r>
            <a:r>
              <a:rPr lang="en-US" sz="3600" dirty="0" err="1" smtClean="0"/>
              <a:t>Marglin</a:t>
            </a:r>
            <a:r>
              <a:rPr lang="en-US" sz="3600" dirty="0" smtClean="0"/>
              <a:t>: artisanal production nearly always considered </a:t>
            </a:r>
            <a:r>
              <a:rPr lang="en-US" sz="3600" b="1" i="1" dirty="0" smtClean="0"/>
              <a:t>an obstacle to capitalist profit</a:t>
            </a:r>
            <a:endParaRPr lang="en-US" sz="36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08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b="1" dirty="0" smtClean="0"/>
              <a:t> …</a:t>
            </a:r>
            <a:r>
              <a:rPr lang="is-IS" b="1" i="1" dirty="0" smtClean="0"/>
              <a:t>the problem: </a:t>
            </a:r>
            <a:r>
              <a:rPr lang="en-US" b="1" dirty="0" smtClean="0"/>
              <a:t>discrepancies </a:t>
            </a:r>
            <a:r>
              <a:rPr lang="en-US" b="1" dirty="0"/>
              <a:t>in claims that neoliberal policies </a:t>
            </a:r>
            <a:r>
              <a:rPr lang="en-US" b="1" dirty="0" smtClean="0"/>
              <a:t>create incentives </a:t>
            </a:r>
            <a:r>
              <a:rPr lang="en-US" b="1" dirty="0"/>
              <a:t>to conserve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ITQs and other </a:t>
            </a:r>
            <a:r>
              <a:rPr lang="en-US" sz="3200" dirty="0" smtClean="0"/>
              <a:t>neoliberal policies </a:t>
            </a:r>
            <a:r>
              <a:rPr lang="en-US" sz="3200" dirty="0"/>
              <a:t>tend instead to have negative effects on incentives to </a:t>
            </a:r>
            <a:r>
              <a:rPr lang="en-US" sz="3200" dirty="0" smtClean="0"/>
              <a:t>conserve</a:t>
            </a:r>
          </a:p>
          <a:p>
            <a:r>
              <a:rPr lang="en-US" sz="3200" dirty="0"/>
              <a:t>incentives that appeal to self-interest are likely to fail when </a:t>
            </a:r>
            <a:r>
              <a:rPr lang="en-US" sz="3200" dirty="0" smtClean="0"/>
              <a:t>they undermine </a:t>
            </a:r>
            <a:r>
              <a:rPr lang="en-US" sz="3200" dirty="0"/>
              <a:t>the moral values that lead people to act altruistically or </a:t>
            </a:r>
            <a:r>
              <a:rPr lang="en-US" sz="3200" dirty="0" smtClean="0"/>
              <a:t>in other </a:t>
            </a:r>
            <a:r>
              <a:rPr lang="en-US" sz="3200" dirty="0"/>
              <a:t>public-spirited </a:t>
            </a:r>
            <a:r>
              <a:rPr lang="en-US" sz="3200" dirty="0" smtClean="0"/>
              <a:t>ways (Bowles)</a:t>
            </a:r>
          </a:p>
          <a:p>
            <a:r>
              <a:rPr lang="en-US" sz="3200" dirty="0"/>
              <a:t>Torres </a:t>
            </a:r>
            <a:r>
              <a:rPr lang="en-US" sz="3200" dirty="0" smtClean="0"/>
              <a:t>Straits </a:t>
            </a:r>
            <a:r>
              <a:rPr lang="en-US" sz="3200" dirty="0"/>
              <a:t>SSFs rejected ITQs because they </a:t>
            </a:r>
            <a:r>
              <a:rPr lang="en-US" sz="3200" dirty="0" smtClean="0"/>
              <a:t>felt </a:t>
            </a:r>
            <a:r>
              <a:rPr lang="en-US" sz="3200" dirty="0"/>
              <a:t>ITQs would make people greedy &amp;</a:t>
            </a:r>
            <a:r>
              <a:rPr lang="en-US" sz="3200" dirty="0" smtClean="0"/>
              <a:t> </a:t>
            </a:r>
            <a:r>
              <a:rPr lang="en-US" sz="3200" dirty="0"/>
              <a:t>undermine </a:t>
            </a:r>
            <a:r>
              <a:rPr lang="en-US" sz="3200" dirty="0" smtClean="0"/>
              <a:t>community relations</a:t>
            </a:r>
          </a:p>
          <a:p>
            <a:r>
              <a:rPr lang="en-US" sz="3200" dirty="0"/>
              <a:t>Icelandic SSFs </a:t>
            </a:r>
            <a:r>
              <a:rPr lang="en-US" sz="3200" dirty="0" smtClean="0"/>
              <a:t>believed their ITQ </a:t>
            </a:r>
            <a:r>
              <a:rPr lang="en-US" sz="3200" dirty="0"/>
              <a:t>system was oriented only toward economic goals &amp;</a:t>
            </a:r>
            <a:r>
              <a:rPr lang="en-US" sz="3200" dirty="0" smtClean="0"/>
              <a:t> </a:t>
            </a:r>
            <a:r>
              <a:rPr lang="en-US" sz="3200" dirty="0"/>
              <a:t>did not </a:t>
            </a:r>
            <a:r>
              <a:rPr lang="en-US" sz="3200" dirty="0" smtClean="0"/>
              <a:t>protect </a:t>
            </a:r>
            <a:r>
              <a:rPr lang="en-US" sz="3200" dirty="0"/>
              <a:t>fisheries resources</a:t>
            </a:r>
          </a:p>
        </p:txBody>
      </p:sp>
    </p:spTree>
    <p:extLst>
      <p:ext uri="{BB962C8B-B14F-4D97-AF65-F5344CB8AC3E}">
        <p14:creationId xmlns:p14="http://schemas.microsoft.com/office/powerpoint/2010/main" val="18177817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7975"/>
            <a:ext cx="10515600" cy="1325563"/>
          </a:xfrm>
        </p:spPr>
        <p:txBody>
          <a:bodyPr/>
          <a:lstStyle/>
          <a:p>
            <a:r>
              <a:rPr lang="en-US" b="1" dirty="0" smtClean="0"/>
              <a:t>What these strategies together illustrate: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need for governance informed by </a:t>
            </a:r>
            <a:r>
              <a:rPr lang="en-US" dirty="0" smtClean="0"/>
              <a:t> thinking </a:t>
            </a:r>
            <a:r>
              <a:rPr lang="en-US" dirty="0"/>
              <a:t>beyond the narrow perspective of neoliberal economics – </a:t>
            </a:r>
            <a:r>
              <a:rPr lang="en-US" dirty="0" smtClean="0"/>
              <a:t>thinking which </a:t>
            </a:r>
            <a:r>
              <a:rPr lang="en-US" dirty="0"/>
              <a:t>considers </a:t>
            </a:r>
            <a:r>
              <a:rPr lang="en-US" b="1" dirty="0"/>
              <a:t>equitable distribution, legitimacy, the importance of </a:t>
            </a:r>
            <a:r>
              <a:rPr lang="en-US" b="1" dirty="0" smtClean="0"/>
              <a:t>livelihoods, the </a:t>
            </a:r>
            <a:r>
              <a:rPr lang="en-US" b="1" dirty="0"/>
              <a:t>health of local ecosystems, &amp;</a:t>
            </a:r>
            <a:r>
              <a:rPr lang="en-US" b="1" dirty="0" smtClean="0"/>
              <a:t> </a:t>
            </a:r>
            <a:r>
              <a:rPr lang="en-US" b="1" dirty="0"/>
              <a:t>many socio-economic, cultural, &amp;</a:t>
            </a:r>
            <a:r>
              <a:rPr lang="en-US" b="1" dirty="0" smtClean="0"/>
              <a:t> ecological issues</a:t>
            </a:r>
          </a:p>
          <a:p>
            <a:r>
              <a:rPr lang="en-US" dirty="0"/>
              <a:t>the thinking behind neoliberal economics </a:t>
            </a:r>
            <a:r>
              <a:rPr lang="en-US" dirty="0" smtClean="0"/>
              <a:t>is asocial </a:t>
            </a:r>
            <a:r>
              <a:rPr lang="en-US" dirty="0"/>
              <a:t>or even anti-social &amp;</a:t>
            </a:r>
            <a:r>
              <a:rPr lang="en-US" dirty="0" smtClean="0"/>
              <a:t> </a:t>
            </a:r>
            <a:r>
              <a:rPr lang="en-US" dirty="0"/>
              <a:t>does not match what has been recorded on the </a:t>
            </a:r>
            <a:r>
              <a:rPr lang="en-US" dirty="0" smtClean="0"/>
              <a:t>ground by </a:t>
            </a:r>
            <a:r>
              <a:rPr lang="en-US" dirty="0"/>
              <a:t>other social scientists, including other economists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SSFs </a:t>
            </a:r>
            <a:r>
              <a:rPr lang="en-US" dirty="0"/>
              <a:t>can be </a:t>
            </a:r>
            <a:r>
              <a:rPr lang="en-US" dirty="0" smtClean="0"/>
              <a:t>efficient, effective</a:t>
            </a:r>
            <a:r>
              <a:rPr lang="en-US" dirty="0"/>
              <a:t>, sustainable, resilient &amp;</a:t>
            </a:r>
            <a:r>
              <a:rPr lang="en-US" dirty="0" smtClean="0"/>
              <a:t> </a:t>
            </a:r>
            <a:r>
              <a:rPr lang="en-US" dirty="0"/>
              <a:t>serve a more general social purpose of </a:t>
            </a:r>
            <a:r>
              <a:rPr lang="en-US" dirty="0" smtClean="0"/>
              <a:t>great value </a:t>
            </a:r>
            <a:r>
              <a:rPr lang="en-US" dirty="0"/>
              <a:t>to public welfare and to government agencies, one </a:t>
            </a:r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dedicated </a:t>
            </a:r>
            <a:r>
              <a:rPr lang="en-US" dirty="0" smtClean="0"/>
              <a:t>only to </a:t>
            </a:r>
            <a:r>
              <a:rPr lang="en-US" dirty="0"/>
              <a:t>profit making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3593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cannot afford to ignore: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Five of the overall strategies involved </a:t>
            </a:r>
            <a:r>
              <a:rPr lang="en-US" b="1" dirty="0"/>
              <a:t>government policies or regulations which directly enabled small-scale fisheries to survive</a:t>
            </a:r>
            <a:r>
              <a:rPr lang="en-US" dirty="0"/>
              <a:t>. </a:t>
            </a:r>
            <a:r>
              <a:rPr lang="en-US" dirty="0" smtClean="0"/>
              <a:t>At </a:t>
            </a:r>
            <a:r>
              <a:rPr lang="en-US" dirty="0"/>
              <a:t>least some government attention or regulation is </a:t>
            </a:r>
            <a:r>
              <a:rPr lang="en-US" dirty="0" smtClean="0"/>
              <a:t>often required </a:t>
            </a:r>
            <a:r>
              <a:rPr lang="en-US" dirty="0"/>
              <a:t>to achieve the broader goals of fisheries management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role </a:t>
            </a:r>
            <a:r>
              <a:rPr lang="en-US" b="1" dirty="0"/>
              <a:t>of culture </a:t>
            </a:r>
            <a:r>
              <a:rPr lang="en-US" dirty="0"/>
              <a:t>in framing the social construction of </a:t>
            </a:r>
            <a:r>
              <a:rPr lang="en-US" dirty="0" smtClean="0"/>
              <a:t>particular problems.</a:t>
            </a:r>
          </a:p>
          <a:p>
            <a:r>
              <a:rPr lang="en-US" b="1" dirty="0" smtClean="0"/>
              <a:t>Social </a:t>
            </a:r>
            <a:r>
              <a:rPr lang="en-US" b="1" dirty="0"/>
              <a:t>institutions </a:t>
            </a:r>
            <a:r>
              <a:rPr lang="en-US" dirty="0"/>
              <a:t>for regulating </a:t>
            </a:r>
            <a:r>
              <a:rPr lang="en-US" dirty="0" smtClean="0"/>
              <a:t>fisheries </a:t>
            </a:r>
            <a:r>
              <a:rPr lang="en-US" dirty="0"/>
              <a:t>may or may not </a:t>
            </a:r>
            <a:r>
              <a:rPr lang="en-US" dirty="0" smtClean="0"/>
              <a:t>emerge, depending </a:t>
            </a:r>
            <a:r>
              <a:rPr lang="en-US" dirty="0"/>
              <a:t>on: </a:t>
            </a:r>
            <a:endParaRPr lang="en-US" dirty="0" smtClean="0"/>
          </a:p>
          <a:p>
            <a:pPr lvl="1"/>
            <a:r>
              <a:rPr lang="en-US" sz="2800" dirty="0" smtClean="0"/>
              <a:t>whether </a:t>
            </a:r>
            <a:r>
              <a:rPr lang="en-US" sz="2800" dirty="0"/>
              <a:t>or not particular problems are recognized; </a:t>
            </a:r>
            <a:endParaRPr lang="en-US" sz="2800" dirty="0" smtClean="0"/>
          </a:p>
          <a:p>
            <a:pPr lvl="1"/>
            <a:r>
              <a:rPr lang="en-US" sz="2800" dirty="0" smtClean="0"/>
              <a:t>whether </a:t>
            </a:r>
            <a:r>
              <a:rPr lang="en-US" sz="2800" dirty="0"/>
              <a:t>or not </a:t>
            </a:r>
            <a:r>
              <a:rPr lang="en-US" sz="2800" dirty="0" smtClean="0"/>
              <a:t>those problems </a:t>
            </a:r>
            <a:r>
              <a:rPr lang="en-US" sz="2800" dirty="0"/>
              <a:t>make it onto group or institutional </a:t>
            </a:r>
            <a:r>
              <a:rPr lang="en-US" sz="2800" dirty="0" smtClean="0"/>
              <a:t>agendas</a:t>
            </a:r>
          </a:p>
        </p:txBody>
      </p:sp>
    </p:spTree>
    <p:extLst>
      <p:ext uri="{BB962C8B-B14F-4D97-AF65-F5344CB8AC3E}">
        <p14:creationId xmlns:p14="http://schemas.microsoft.com/office/powerpoint/2010/main" val="7853995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0837"/>
            <a:ext cx="10515600" cy="1325563"/>
          </a:xfrm>
        </p:spPr>
        <p:txBody>
          <a:bodyPr/>
          <a:lstStyle/>
          <a:p>
            <a:r>
              <a:rPr lang="mr-IN" b="1" dirty="0" smtClean="0"/>
              <a:t>…</a:t>
            </a:r>
            <a:r>
              <a:rPr lang="en-US" b="1" dirty="0"/>
              <a:t>What these strategies together </a:t>
            </a:r>
            <a:r>
              <a:rPr lang="en-US" b="1" dirty="0" smtClean="0"/>
              <a:t>illustrate: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ability of </a:t>
            </a:r>
            <a:r>
              <a:rPr lang="en-US" sz="3200" dirty="0"/>
              <a:t>local or regional organizations of small-scale fishers to address difficult </a:t>
            </a:r>
            <a:r>
              <a:rPr lang="en-US" sz="3200" dirty="0" smtClean="0"/>
              <a:t>challenges to </a:t>
            </a:r>
            <a:r>
              <a:rPr lang="en-US" sz="3200" dirty="0"/>
              <a:t>their </a:t>
            </a:r>
            <a:r>
              <a:rPr lang="en-US" sz="3200" dirty="0" smtClean="0"/>
              <a:t>survival. </a:t>
            </a:r>
            <a:r>
              <a:rPr lang="en-US" sz="3200" dirty="0"/>
              <a:t>A</a:t>
            </a:r>
            <a:r>
              <a:rPr lang="en-US" sz="3200" dirty="0" smtClean="0"/>
              <a:t>ll </a:t>
            </a:r>
            <a:r>
              <a:rPr lang="en-US" sz="3200" dirty="0"/>
              <a:t>of these would have benefitted from </a:t>
            </a:r>
            <a:r>
              <a:rPr lang="en-US" sz="3200" dirty="0" smtClean="0"/>
              <a:t>government support </a:t>
            </a:r>
          </a:p>
          <a:p>
            <a:r>
              <a:rPr lang="en-US" sz="3200" dirty="0" smtClean="0"/>
              <a:t>overlap </a:t>
            </a:r>
            <a:r>
              <a:rPr lang="en-US" sz="3200" dirty="0"/>
              <a:t>in </a:t>
            </a:r>
            <a:r>
              <a:rPr lang="en-US" sz="3200" dirty="0" smtClean="0"/>
              <a:t>use </a:t>
            </a:r>
            <a:r>
              <a:rPr lang="en-US" sz="3200" dirty="0"/>
              <a:t>of certain strategies: keeping licenses in local areas, </a:t>
            </a:r>
            <a:r>
              <a:rPr lang="en-US" sz="3200" dirty="0" smtClean="0"/>
              <a:t>keeping licenses </a:t>
            </a:r>
            <a:r>
              <a:rPr lang="en-US" sz="3200" dirty="0"/>
              <a:t>affordable, preventing transfer of licenses via the market, allowing </a:t>
            </a:r>
            <a:r>
              <a:rPr lang="en-US" sz="3200" dirty="0" smtClean="0"/>
              <a:t>only owner-operators </a:t>
            </a:r>
            <a:r>
              <a:rPr lang="en-US" sz="3200" dirty="0"/>
              <a:t>to own licenses, asserting local conservation rights to prevent </a:t>
            </a:r>
            <a:r>
              <a:rPr lang="en-US" sz="3200" dirty="0" smtClean="0"/>
              <a:t>habitat destruction </a:t>
            </a:r>
            <a:r>
              <a:rPr lang="en-US" sz="3200" dirty="0"/>
              <a:t>or use of destructive gear, direct marketing to obtain optimum </a:t>
            </a:r>
            <a:r>
              <a:rPr lang="en-US" sz="3200" dirty="0" smtClean="0"/>
              <a:t>value from </a:t>
            </a:r>
            <a:r>
              <a:rPr lang="en-US" sz="3200" dirty="0"/>
              <a:t>fishing, </a:t>
            </a:r>
            <a:r>
              <a:rPr lang="en-US" sz="3200" dirty="0" smtClean="0"/>
              <a:t> </a:t>
            </a:r>
            <a:r>
              <a:rPr lang="en-US" sz="3200" dirty="0"/>
              <a:t>providing loans or support to local small-scale </a:t>
            </a:r>
            <a:r>
              <a:rPr lang="en-US" sz="3200" dirty="0" smtClean="0"/>
              <a:t>fisheries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8140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 smtClean="0"/>
              <a:t>…</a:t>
            </a:r>
            <a:r>
              <a:rPr lang="en-US" b="1" dirty="0"/>
              <a:t>What these strategies together illustrate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</a:t>
            </a:r>
            <a:r>
              <a:rPr lang="en-US" dirty="0"/>
              <a:t>countries consider fish a public good to which access is accorded </a:t>
            </a:r>
            <a:r>
              <a:rPr lang="en-US" dirty="0" smtClean="0"/>
              <a:t>in relation </a:t>
            </a:r>
            <a:r>
              <a:rPr lang="en-US" dirty="0"/>
              <a:t>to the benefits accruing to adjacent fishing communities or the nation, </a:t>
            </a:r>
            <a:r>
              <a:rPr lang="en-US" dirty="0" smtClean="0"/>
              <a:t>as </a:t>
            </a:r>
            <a:r>
              <a:rPr lang="en-US" dirty="0"/>
              <a:t>in Namibia. </a:t>
            </a:r>
            <a:r>
              <a:rPr lang="en-US" dirty="0" smtClean="0"/>
              <a:t> In the </a:t>
            </a:r>
            <a:r>
              <a:rPr lang="en-US" dirty="0"/>
              <a:t>Dominican </a:t>
            </a:r>
            <a:r>
              <a:rPr lang="en-US" dirty="0" smtClean="0"/>
              <a:t>Republic, Lake </a:t>
            </a:r>
            <a:r>
              <a:rPr lang="en-US" dirty="0" err="1"/>
              <a:t>Chiuta</a:t>
            </a:r>
            <a:r>
              <a:rPr lang="en-US" dirty="0"/>
              <a:t> in Malawi, &amp;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/>
              <a:t>Haida</a:t>
            </a:r>
            <a:r>
              <a:rPr lang="en-US" dirty="0"/>
              <a:t> in </a:t>
            </a:r>
            <a:r>
              <a:rPr lang="en-US" dirty="0" smtClean="0"/>
              <a:t>BC, </a:t>
            </a:r>
            <a:r>
              <a:rPr lang="en-US" dirty="0"/>
              <a:t>government or </a:t>
            </a:r>
            <a:r>
              <a:rPr lang="en-US" dirty="0" smtClean="0"/>
              <a:t>the courts </a:t>
            </a:r>
            <a:r>
              <a:rPr lang="en-US" dirty="0"/>
              <a:t>played a useful role in recognizing the value of local conservation rights &amp;</a:t>
            </a:r>
            <a:r>
              <a:rPr lang="en-US" dirty="0" smtClean="0"/>
              <a:t> granted </a:t>
            </a:r>
            <a:r>
              <a:rPr lang="en-US" dirty="0"/>
              <a:t>or delegated formal protection against outside fishers under their </a:t>
            </a:r>
            <a:r>
              <a:rPr lang="en-US" dirty="0" smtClean="0"/>
              <a:t>authority.</a:t>
            </a:r>
          </a:p>
          <a:p>
            <a:r>
              <a:rPr lang="en-US" dirty="0" smtClean="0"/>
              <a:t> In </a:t>
            </a:r>
            <a:r>
              <a:rPr lang="en-US" dirty="0"/>
              <a:t>a </a:t>
            </a:r>
            <a:r>
              <a:rPr lang="en-US" dirty="0" err="1"/>
              <a:t>neoliberalizing</a:t>
            </a:r>
            <a:r>
              <a:rPr lang="en-US" dirty="0"/>
              <a:t> world, the </a:t>
            </a:r>
            <a:r>
              <a:rPr lang="en-US" b="1" dirty="0"/>
              <a:t>rights to protect fish habitat &amp;</a:t>
            </a:r>
            <a:r>
              <a:rPr lang="en-US" b="1" dirty="0" smtClean="0"/>
              <a:t> </a:t>
            </a:r>
            <a:r>
              <a:rPr lang="en-US" b="1" dirty="0"/>
              <a:t>stocks from </a:t>
            </a:r>
            <a:r>
              <a:rPr lang="en-US" b="1" dirty="0" smtClean="0"/>
              <a:t>destructive developments </a:t>
            </a:r>
            <a:r>
              <a:rPr lang="en-US" b="1" dirty="0"/>
              <a:t>&amp;</a:t>
            </a:r>
            <a:r>
              <a:rPr lang="en-US" b="1" dirty="0" smtClean="0"/>
              <a:t> </a:t>
            </a:r>
            <a:r>
              <a:rPr lang="en-US" b="1" dirty="0"/>
              <a:t>to prevent complete domination by corporate parties in </a:t>
            </a:r>
            <a:r>
              <a:rPr lang="en-US" b="1" dirty="0" smtClean="0"/>
              <a:t>controlling raw </a:t>
            </a:r>
            <a:r>
              <a:rPr lang="en-US" b="1" dirty="0"/>
              <a:t>fish markets </a:t>
            </a:r>
            <a:r>
              <a:rPr lang="en-US" dirty="0"/>
              <a:t>could be considered </a:t>
            </a:r>
            <a:r>
              <a:rPr lang="en-US" b="1" dirty="0"/>
              <a:t>as important as, or even more </a:t>
            </a:r>
            <a:r>
              <a:rPr lang="en-US" b="1" dirty="0" smtClean="0"/>
              <a:t>important than</a:t>
            </a:r>
            <a:r>
              <a:rPr lang="en-US" b="1" dirty="0"/>
              <a:t>, access rights. </a:t>
            </a:r>
          </a:p>
        </p:txBody>
      </p:sp>
    </p:spTree>
    <p:extLst>
      <p:ext uri="{BB962C8B-B14F-4D97-AF65-F5344CB8AC3E}">
        <p14:creationId xmlns:p14="http://schemas.microsoft.com/office/powerpoint/2010/main" val="1228637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/>
              <a:t>…</a:t>
            </a:r>
            <a:r>
              <a:rPr lang="en-US" b="1" dirty="0"/>
              <a:t>What these strategies together illustrate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Interdisciplinary </a:t>
            </a:r>
            <a:r>
              <a:rPr lang="en-US" sz="3200" dirty="0"/>
              <a:t>knowledge </a:t>
            </a:r>
            <a:r>
              <a:rPr lang="en-US" sz="3200" dirty="0" smtClean="0"/>
              <a:t>and a mutually-supportive social movement is </a:t>
            </a:r>
            <a:r>
              <a:rPr lang="en-US" sz="3200" dirty="0"/>
              <a:t>often built through coalitions between multiple actors who shared intersecting interests in conservation &amp;</a:t>
            </a:r>
            <a:r>
              <a:rPr lang="en-US" sz="3200" dirty="0" smtClean="0"/>
              <a:t> </a:t>
            </a:r>
            <a:r>
              <a:rPr lang="en-US" sz="3200" dirty="0"/>
              <a:t>access rights, as occurred in the Dominican Republic, in Newfoundland, &amp;</a:t>
            </a:r>
            <a:r>
              <a:rPr lang="en-US" sz="3200" dirty="0" smtClean="0"/>
              <a:t> </a:t>
            </a:r>
            <a:r>
              <a:rPr lang="en-US" sz="3200" dirty="0"/>
              <a:t>with the Lummi &amp;</a:t>
            </a:r>
            <a:r>
              <a:rPr lang="en-US" sz="3200" dirty="0" smtClean="0"/>
              <a:t> </a:t>
            </a:r>
            <a:r>
              <a:rPr lang="en-US" sz="3200" dirty="0"/>
              <a:t>their allies in Washington </a:t>
            </a:r>
            <a:r>
              <a:rPr lang="en-US" sz="3200" dirty="0" smtClean="0"/>
              <a:t>State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 smtClean="0"/>
              <a:t>…</a:t>
            </a:r>
            <a:r>
              <a:rPr lang="en-US" b="1" dirty="0" smtClean="0"/>
              <a:t>Recent </a:t>
            </a:r>
            <a:r>
              <a:rPr lang="en-US" b="1" dirty="0"/>
              <a:t>developments in British Columbian owner-operator fisheries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Young fishermen touched </a:t>
            </a:r>
            <a:r>
              <a:rPr lang="en-US" sz="3200" dirty="0" smtClean="0"/>
              <a:t>the hearts </a:t>
            </a:r>
            <a:r>
              <a:rPr lang="en-US" sz="3200" dirty="0"/>
              <a:t>of </a:t>
            </a:r>
            <a:r>
              <a:rPr lang="en-US" sz="3200" dirty="0" smtClean="0"/>
              <a:t>Parliamentary </a:t>
            </a:r>
            <a:r>
              <a:rPr lang="en-US" sz="3200" dirty="0"/>
              <a:t>Committee </a:t>
            </a:r>
            <a:r>
              <a:rPr lang="en-US" sz="3200" dirty="0" smtClean="0"/>
              <a:t>which </a:t>
            </a:r>
            <a:r>
              <a:rPr lang="en-US" sz="3200" dirty="0"/>
              <a:t>decided to study </a:t>
            </a:r>
            <a:r>
              <a:rPr lang="en-US" sz="3200" dirty="0" smtClean="0"/>
              <a:t>the issue </a:t>
            </a:r>
            <a:r>
              <a:rPr lang="en-US" sz="3200" dirty="0"/>
              <a:t>&amp; </a:t>
            </a:r>
            <a:r>
              <a:rPr lang="en-US" sz="3200" dirty="0" smtClean="0"/>
              <a:t>then </a:t>
            </a:r>
            <a:r>
              <a:rPr lang="en-US" sz="3200" b="1" dirty="0" smtClean="0"/>
              <a:t>recommended </a:t>
            </a:r>
            <a:r>
              <a:rPr lang="en-US" sz="3200" b="1" dirty="0" smtClean="0"/>
              <a:t>a “made-in-BC</a:t>
            </a:r>
            <a:r>
              <a:rPr lang="en-US" sz="3200" b="1" dirty="0"/>
              <a:t>” transition to owner-operator </a:t>
            </a:r>
            <a:r>
              <a:rPr lang="en-US" sz="3200" dirty="0"/>
              <a:t>in </a:t>
            </a:r>
            <a:r>
              <a:rPr lang="en-US" sz="3200" dirty="0" smtClean="0"/>
              <a:t>a May </a:t>
            </a:r>
            <a:r>
              <a:rPr lang="en-US" sz="3200" dirty="0"/>
              <a:t>2019 </a:t>
            </a:r>
            <a:r>
              <a:rPr lang="en-US" sz="3200" dirty="0" smtClean="0"/>
              <a:t>report, through an Independent Commission on a BC owner-operator policy</a:t>
            </a:r>
          </a:p>
          <a:p>
            <a:r>
              <a:rPr lang="en-US" sz="3200" dirty="0" smtClean="0"/>
              <a:t>Canadian </a:t>
            </a:r>
            <a:r>
              <a:rPr lang="en-US" sz="3200" i="1" dirty="0" smtClean="0"/>
              <a:t>Fisheries Act </a:t>
            </a:r>
            <a:r>
              <a:rPr lang="en-US" sz="3200" dirty="0" smtClean="0"/>
              <a:t>was amended </a:t>
            </a:r>
            <a:r>
              <a:rPr lang="en-US" sz="3200" dirty="0"/>
              <a:t>in June 2019, </a:t>
            </a:r>
            <a:r>
              <a:rPr lang="en-US" sz="3200" dirty="0" smtClean="0"/>
              <a:t>laying </a:t>
            </a:r>
            <a:r>
              <a:rPr lang="en-US" sz="3200" dirty="0"/>
              <a:t>the groundwork for making owner-operator &amp;</a:t>
            </a:r>
            <a:r>
              <a:rPr lang="en-US" sz="3200" dirty="0" smtClean="0"/>
              <a:t> </a:t>
            </a:r>
            <a:r>
              <a:rPr lang="en-US" sz="3200" dirty="0"/>
              <a:t>fleet separation mandatory in Atlantic inshore fisheries &amp;</a:t>
            </a:r>
            <a:r>
              <a:rPr lang="en-US" sz="3200" dirty="0" smtClean="0"/>
              <a:t> recommending </a:t>
            </a:r>
            <a:r>
              <a:rPr lang="en-US" sz="3200" dirty="0"/>
              <a:t>consideration of social &amp;</a:t>
            </a:r>
            <a:r>
              <a:rPr lang="en-US" sz="3200" dirty="0" smtClean="0"/>
              <a:t> </a:t>
            </a:r>
            <a:r>
              <a:rPr lang="en-US" sz="3200" dirty="0"/>
              <a:t>cultural components of </a:t>
            </a:r>
            <a:r>
              <a:rPr lang="en-US" sz="3200" b="1" i="1" dirty="0" smtClean="0"/>
              <a:t>all</a:t>
            </a:r>
            <a:r>
              <a:rPr lang="en-US" sz="3200" dirty="0" smtClean="0"/>
              <a:t> fisheries</a:t>
            </a:r>
            <a:r>
              <a:rPr lang="en-US" sz="3200" dirty="0"/>
              <a:t>, in addition to </a:t>
            </a:r>
            <a:r>
              <a:rPr lang="en-US" sz="3200" dirty="0" smtClean="0"/>
              <a:t>economic.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29663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b="1" dirty="0" smtClean="0"/>
              <a:t>…</a:t>
            </a:r>
            <a:r>
              <a:rPr lang="en-US" b="1" dirty="0" smtClean="0"/>
              <a:t>these </a:t>
            </a:r>
            <a:r>
              <a:rPr lang="en-US" b="1" dirty="0"/>
              <a:t>strategies together </a:t>
            </a:r>
            <a:r>
              <a:rPr lang="en-US" b="1" dirty="0" smtClean="0"/>
              <a:t>illustrate how SSFs contribute to social &amp; ecological welfare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Small-scale </a:t>
            </a:r>
            <a:r>
              <a:rPr lang="en-US" dirty="0"/>
              <a:t>fishers who have </a:t>
            </a:r>
            <a:r>
              <a:rPr lang="en-US" dirty="0" smtClean="0"/>
              <a:t>gained access </a:t>
            </a:r>
            <a:r>
              <a:rPr lang="en-US" dirty="0"/>
              <a:t>rights or privileges through their own struggles have played both </a:t>
            </a:r>
            <a:r>
              <a:rPr lang="en-US" dirty="0" smtClean="0"/>
              <a:t>ecologically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/>
              <a:t>socially positive roles in local marine or lake ecosystems, &amp;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contributing to </a:t>
            </a:r>
            <a:r>
              <a:rPr lang="en-US" dirty="0"/>
              <a:t>the wellbeing of their communities and even their nations.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should not </a:t>
            </a:r>
            <a:r>
              <a:rPr lang="en-US" dirty="0" smtClean="0"/>
              <a:t>be surprising</a:t>
            </a:r>
            <a:r>
              <a:rPr lang="en-US" dirty="0"/>
              <a:t>, considering that small-scale fishers </a:t>
            </a:r>
            <a:r>
              <a:rPr lang="en-US" dirty="0" smtClean="0"/>
              <a:t>are less concerned with private capital accumulation</a:t>
            </a:r>
            <a:r>
              <a:rPr lang="en-US" dirty="0"/>
              <a:t> </a:t>
            </a:r>
            <a:r>
              <a:rPr lang="en-US" dirty="0" smtClean="0"/>
              <a:t>than </a:t>
            </a:r>
            <a:r>
              <a:rPr lang="en-US" dirty="0"/>
              <a:t>with food security, livelihoods, &amp;</a:t>
            </a:r>
            <a:r>
              <a:rPr lang="en-US" dirty="0" smtClean="0"/>
              <a:t> community </a:t>
            </a:r>
            <a:r>
              <a:rPr lang="en-US" dirty="0"/>
              <a:t>wellbeing. When they have these, their communities are net </a:t>
            </a:r>
            <a:r>
              <a:rPr lang="en-US" dirty="0" smtClean="0"/>
              <a:t>contributors to </a:t>
            </a:r>
            <a:r>
              <a:rPr lang="en-US" dirty="0"/>
              <a:t>the larger public &amp;</a:t>
            </a:r>
            <a:r>
              <a:rPr lang="en-US" dirty="0" smtClean="0"/>
              <a:t> </a:t>
            </a:r>
            <a:r>
              <a:rPr lang="en-US" dirty="0"/>
              <a:t>ecological welfare, </a:t>
            </a:r>
            <a:r>
              <a:rPr lang="en-US" dirty="0" smtClean="0"/>
              <a:t>&amp; will </a:t>
            </a:r>
            <a:r>
              <a:rPr lang="en-US" dirty="0"/>
              <a:t>seldom </a:t>
            </a:r>
            <a:r>
              <a:rPr lang="en-US" dirty="0" smtClean="0"/>
              <a:t>be </a:t>
            </a:r>
            <a:r>
              <a:rPr lang="en-US" dirty="0"/>
              <a:t>a drain </a:t>
            </a:r>
            <a:r>
              <a:rPr lang="en-US" dirty="0" smtClean="0"/>
              <a:t>on public resources. They are </a:t>
            </a:r>
            <a:r>
              <a:rPr lang="en-US" dirty="0"/>
              <a:t>instead a substantial boon to public welfare which needs to be recognized &amp;</a:t>
            </a:r>
            <a:r>
              <a:rPr lang="en-US" dirty="0" smtClean="0"/>
              <a:t> protected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6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 smtClean="0"/>
              <a:t>…</a:t>
            </a:r>
            <a:r>
              <a:rPr lang="en-US" b="1" dirty="0" smtClean="0"/>
              <a:t>what now post election </a:t>
            </a:r>
            <a:r>
              <a:rPr lang="en-US" b="1" dirty="0"/>
              <a:t>in British Columbian owner-operator </a:t>
            </a:r>
            <a:r>
              <a:rPr lang="en-US" b="1" dirty="0" smtClean="0"/>
              <a:t>fisheries?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Minister of Fisheries will be appointed </a:t>
            </a:r>
            <a:r>
              <a:rPr lang="en-US" sz="3200" dirty="0" smtClean="0"/>
              <a:t>by </a:t>
            </a:r>
            <a:r>
              <a:rPr lang="en-US" sz="3200" dirty="0" smtClean="0"/>
              <a:t>Nov 20</a:t>
            </a:r>
            <a:r>
              <a:rPr lang="en-US" sz="3200" baseline="30000" dirty="0" smtClean="0"/>
              <a:t>th</a:t>
            </a:r>
            <a:endParaRPr lang="en-US" sz="3200" dirty="0" smtClean="0"/>
          </a:p>
          <a:p>
            <a:r>
              <a:rPr lang="en-US" sz="3200" dirty="0" smtClean="0"/>
              <a:t>If Andrew Wilkinson is re-appointed, he will understand situation</a:t>
            </a:r>
          </a:p>
          <a:p>
            <a:r>
              <a:rPr lang="en-US" sz="3200" dirty="0" smtClean="0"/>
              <a:t>If new minister is appointed, situation will need to be explained</a:t>
            </a:r>
          </a:p>
          <a:p>
            <a:r>
              <a:rPr lang="en-US" sz="3200" dirty="0" smtClean="0"/>
              <a:t>Whichever applies, it is worth writing the minister by Nov 20th if you support moving BC fisheries away from corporate control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165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British Columbia example illustrates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With appropriate leadership, entrenched policies can be challenged!</a:t>
            </a:r>
          </a:p>
          <a:p>
            <a:r>
              <a:rPr lang="en-US" sz="3200" dirty="0"/>
              <a:t>ITQs are permits/privileges </a:t>
            </a:r>
            <a:r>
              <a:rPr lang="en-US" sz="3200" dirty="0" smtClean="0"/>
              <a:t>(not rights) &amp; </a:t>
            </a:r>
            <a:r>
              <a:rPr lang="en-US" sz="3200" dirty="0"/>
              <a:t>can be eliminated by policy decisions if the pubic so wills.</a:t>
            </a:r>
          </a:p>
          <a:p>
            <a:r>
              <a:rPr lang="en-US" sz="3200" dirty="0"/>
              <a:t>New Zealanders </a:t>
            </a:r>
            <a:r>
              <a:rPr lang="en-US" sz="3200" dirty="0" smtClean="0"/>
              <a:t>surveyed </a:t>
            </a:r>
            <a:r>
              <a:rPr lang="en-US" sz="3200" dirty="0"/>
              <a:t>public opinion Sept 2019: </a:t>
            </a:r>
            <a:r>
              <a:rPr lang="en-US" sz="3200" dirty="0" smtClean="0"/>
              <a:t>overwhelming support for radical reform of </a:t>
            </a:r>
            <a:r>
              <a:rPr lang="en-US" sz="3200" dirty="0"/>
              <a:t>their ITQ </a:t>
            </a:r>
            <a:r>
              <a:rPr lang="en-US" sz="3200" dirty="0" smtClean="0"/>
              <a:t>system</a:t>
            </a:r>
          </a:p>
          <a:p>
            <a:r>
              <a:rPr lang="en-US" sz="3200" dirty="0"/>
              <a:t>Even conservative ideology </a:t>
            </a:r>
            <a:r>
              <a:rPr lang="en-US" sz="3200" dirty="0" smtClean="0"/>
              <a:t>feels threatened </a:t>
            </a:r>
            <a:r>
              <a:rPr lang="en-US" sz="3200" dirty="0"/>
              <a:t>by possible loss of jobs and sovereignty with freely transferable ITQs </a:t>
            </a:r>
            <a:endParaRPr lang="en-US" sz="3200" dirty="0" smtClean="0"/>
          </a:p>
          <a:p>
            <a:r>
              <a:rPr lang="en-US" sz="3200" dirty="0" smtClean="0"/>
              <a:t>Politicians are touched by youth whose futures are being ruined (e.g., Greta!)</a:t>
            </a:r>
          </a:p>
        </p:txBody>
      </p:sp>
    </p:spTree>
    <p:extLst>
      <p:ext uri="{BB962C8B-B14F-4D97-AF65-F5344CB8AC3E}">
        <p14:creationId xmlns:p14="http://schemas.microsoft.com/office/powerpoint/2010/main" val="176705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941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BC/Atlantic Canada exemplify one of 8 possible strategies that are alternatives to ITQs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(1) State </a:t>
            </a:r>
            <a:r>
              <a:rPr lang="en-US" sz="3200" b="1" dirty="0"/>
              <a:t>prohibits access rights </a:t>
            </a:r>
            <a:r>
              <a:rPr lang="en-US" sz="3200" dirty="0"/>
              <a:t>for </a:t>
            </a:r>
            <a:r>
              <a:rPr lang="en-US" sz="3200" dirty="0" smtClean="0"/>
              <a:t>non-fishermen </a:t>
            </a:r>
            <a:r>
              <a:rPr lang="en-US" sz="3200" b="1" dirty="0"/>
              <a:t>[occupational </a:t>
            </a:r>
            <a:r>
              <a:rPr lang="en-US" sz="3200" b="1" dirty="0" smtClean="0"/>
              <a:t>criteria]</a:t>
            </a:r>
          </a:p>
          <a:p>
            <a:r>
              <a:rPr lang="en-CA" sz="3200" b="1" dirty="0" smtClean="0"/>
              <a:t>Norwegian </a:t>
            </a:r>
            <a:r>
              <a:rPr lang="en-CA" sz="3200" b="1" dirty="0"/>
              <a:t>fleet separation</a:t>
            </a:r>
            <a:r>
              <a:rPr lang="en-CA" sz="3200" dirty="0"/>
              <a:t>. </a:t>
            </a:r>
            <a:r>
              <a:rPr lang="en-CA" sz="3200" dirty="0" err="1"/>
              <a:t>Ottar</a:t>
            </a:r>
            <a:r>
              <a:rPr lang="en-CA" sz="3200" dirty="0"/>
              <a:t> </a:t>
            </a:r>
            <a:r>
              <a:rPr lang="en-CA" sz="3200" dirty="0" err="1"/>
              <a:t>Brox</a:t>
            </a:r>
            <a:r>
              <a:rPr lang="en-CA" sz="3200" dirty="0"/>
              <a:t>. </a:t>
            </a:r>
            <a:r>
              <a:rPr lang="en-CA" sz="3200" dirty="0" smtClean="0"/>
              <a:t>battle </a:t>
            </a:r>
            <a:r>
              <a:rPr lang="en-CA" sz="3200" dirty="0"/>
              <a:t>of </a:t>
            </a:r>
            <a:r>
              <a:rPr lang="en-CA" sz="3200" dirty="0" err="1" smtClean="0"/>
              <a:t>Trollfjord</a:t>
            </a:r>
            <a:r>
              <a:rPr lang="en-CA" sz="3200" dirty="0" smtClean="0"/>
              <a:t> 1890</a:t>
            </a:r>
            <a:endParaRPr lang="en-CA" sz="3200" i="1" dirty="0"/>
          </a:p>
          <a:p>
            <a:r>
              <a:rPr lang="en-US" sz="3200" dirty="0" smtClean="0"/>
              <a:t>These 8 strategies are not mutually exclusive: some include aspects of the others, based </a:t>
            </a:r>
            <a:r>
              <a:rPr lang="en-US" sz="3200" dirty="0"/>
              <a:t>on a combination of geographic location, occupation, scale of operations, and political or ecological values such as the wellbeing of local communities and ecosystems </a:t>
            </a:r>
          </a:p>
          <a:p>
            <a:r>
              <a:rPr lang="en-US" sz="3200" dirty="0" smtClean="0"/>
              <a:t>They are worth considering separately because they show how widespread and varied the alternatives are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171949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Alternatives </a:t>
            </a:r>
            <a:r>
              <a:rPr lang="en-US" b="1" dirty="0" smtClean="0"/>
              <a:t>to neoliberal approaches to access: 8 </a:t>
            </a:r>
            <a:r>
              <a:rPr lang="en-US" b="1" i="1" dirty="0" smtClean="0"/>
              <a:t>facilitating strategies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(1) State </a:t>
            </a:r>
            <a:r>
              <a:rPr lang="en-US" sz="3600" b="1" dirty="0"/>
              <a:t>prohibits access rights </a:t>
            </a:r>
            <a:r>
              <a:rPr lang="en-US" sz="3600" dirty="0"/>
              <a:t>for </a:t>
            </a:r>
            <a:r>
              <a:rPr lang="en-US" sz="3600" dirty="0" smtClean="0"/>
              <a:t>non-fishermen</a:t>
            </a:r>
          </a:p>
          <a:p>
            <a:r>
              <a:rPr lang="en-US" sz="3600" dirty="0" smtClean="0"/>
              <a:t>(2) </a:t>
            </a:r>
            <a:r>
              <a:rPr lang="en-US" sz="3600" dirty="0"/>
              <a:t>Local or national institutions </a:t>
            </a:r>
            <a:r>
              <a:rPr lang="en-US" sz="3600" b="1" dirty="0"/>
              <a:t>hold &amp; lease out </a:t>
            </a:r>
            <a:r>
              <a:rPr lang="en-US" sz="3600" dirty="0"/>
              <a:t>access rights according to place-based &amp;</a:t>
            </a:r>
            <a:r>
              <a:rPr lang="en-US" sz="3600" dirty="0" smtClean="0"/>
              <a:t> </a:t>
            </a:r>
            <a:r>
              <a:rPr lang="en-US" sz="3600" dirty="0"/>
              <a:t>sustainability criteria</a:t>
            </a:r>
          </a:p>
          <a:p>
            <a:r>
              <a:rPr lang="en-US" sz="3600" dirty="0" smtClean="0"/>
              <a:t>(</a:t>
            </a:r>
            <a:r>
              <a:rPr lang="en-US" sz="3600" dirty="0"/>
              <a:t>3) Local bodies </a:t>
            </a:r>
            <a:r>
              <a:rPr lang="en-US" sz="3600" b="1" dirty="0"/>
              <a:t>limit sale </a:t>
            </a:r>
            <a:r>
              <a:rPr lang="en-US" sz="3600" b="1" dirty="0" smtClean="0"/>
              <a:t>or lease of </a:t>
            </a:r>
            <a:r>
              <a:rPr lang="en-US" sz="3600" b="1" dirty="0"/>
              <a:t>access rights </a:t>
            </a:r>
            <a:r>
              <a:rPr lang="en-US" sz="3600" dirty="0"/>
              <a:t>to certain kinds of </a:t>
            </a:r>
            <a:r>
              <a:rPr lang="en-US" sz="3600" dirty="0" smtClean="0"/>
              <a:t>buyers (</a:t>
            </a:r>
            <a:r>
              <a:rPr lang="en-US" sz="3600" i="1" dirty="0" smtClean="0"/>
              <a:t>transferability is limited</a:t>
            </a:r>
            <a:r>
              <a:rPr lang="en-US" sz="3600" dirty="0" smtClean="0"/>
              <a:t>)</a:t>
            </a:r>
            <a:endParaRPr lang="en-US" sz="3600" dirty="0"/>
          </a:p>
          <a:p>
            <a:r>
              <a:rPr lang="en-US" sz="3600" dirty="0"/>
              <a:t>(4) State </a:t>
            </a:r>
            <a:r>
              <a:rPr lang="en-US" sz="3600" b="1" dirty="0"/>
              <a:t>uses non-market mechanisms to limit &amp;</a:t>
            </a:r>
            <a:r>
              <a:rPr lang="en-US" sz="3600" b="1" dirty="0" smtClean="0"/>
              <a:t> </a:t>
            </a:r>
            <a:r>
              <a:rPr lang="en-US" sz="3600" b="1" dirty="0"/>
              <a:t>transfer </a:t>
            </a:r>
            <a:r>
              <a:rPr lang="en-US" sz="3600" dirty="0" smtClean="0"/>
              <a:t>licenses/quotas (cannot be bought and sold)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032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i="1" dirty="0" smtClean="0"/>
              <a:t>…</a:t>
            </a:r>
            <a:r>
              <a:rPr lang="en-US" b="1" i="1" dirty="0" smtClean="0"/>
              <a:t>Alternatives to ITQs and neoliberal access control</a:t>
            </a:r>
            <a:r>
              <a:rPr lang="en-US" b="1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(5</a:t>
            </a:r>
            <a:r>
              <a:rPr lang="en-US" sz="3600" dirty="0"/>
              <a:t>) </a:t>
            </a:r>
            <a:r>
              <a:rPr lang="en-US" sz="3600" dirty="0" smtClean="0"/>
              <a:t>Local </a:t>
            </a:r>
            <a:r>
              <a:rPr lang="en-US" sz="3600" dirty="0"/>
              <a:t>governing bodies </a:t>
            </a:r>
            <a:r>
              <a:rPr lang="en-US" sz="3600" b="1" dirty="0"/>
              <a:t>exercise conservation rights </a:t>
            </a:r>
            <a:r>
              <a:rPr lang="en-US" sz="3600" dirty="0"/>
              <a:t>by closing local fisheries when stock conditions will not support a fishery (contrary to wishes of the state)</a:t>
            </a:r>
          </a:p>
          <a:p>
            <a:r>
              <a:rPr lang="en-US" sz="3600" dirty="0" smtClean="0"/>
              <a:t>(6) Successful </a:t>
            </a:r>
            <a:r>
              <a:rPr lang="en-US" sz="3600" b="1" dirty="0"/>
              <a:t>resistance</a:t>
            </a:r>
            <a:r>
              <a:rPr lang="en-US" sz="3600" dirty="0"/>
              <a:t> by artisanal fisheries to </a:t>
            </a:r>
            <a:r>
              <a:rPr lang="en-US" sz="3600" b="1" dirty="0"/>
              <a:t>invasion &amp; overfishing by larger gear &amp; development </a:t>
            </a:r>
            <a:r>
              <a:rPr lang="en-US" sz="3600" dirty="0"/>
              <a:t>projects</a:t>
            </a:r>
          </a:p>
          <a:p>
            <a:r>
              <a:rPr lang="en-US" sz="3600" dirty="0" smtClean="0"/>
              <a:t>(7) Alternative marketing </a:t>
            </a:r>
            <a:r>
              <a:rPr lang="en-US" sz="3600" dirty="0"/>
              <a:t>strategies by SSFs bypass corporate fish </a:t>
            </a:r>
            <a:r>
              <a:rPr lang="en-US" sz="3600" dirty="0" smtClean="0"/>
              <a:t>processors: </a:t>
            </a:r>
            <a:r>
              <a:rPr lang="en-US" sz="3600" b="1" dirty="0" smtClean="0"/>
              <a:t>gain market power</a:t>
            </a:r>
            <a:endParaRPr lang="en-US" sz="3600" b="1" dirty="0"/>
          </a:p>
          <a:p>
            <a:r>
              <a:rPr lang="en-US" sz="3600" dirty="0" smtClean="0"/>
              <a:t>(8) State regulation </a:t>
            </a:r>
            <a:r>
              <a:rPr lang="en-US" sz="3600" dirty="0"/>
              <a:t>or </a:t>
            </a:r>
            <a:r>
              <a:rPr lang="en-US" sz="3600" b="1" dirty="0" smtClean="0"/>
              <a:t>re-regulation </a:t>
            </a:r>
            <a:r>
              <a:rPr lang="en-US" sz="3600" b="1" dirty="0"/>
              <a:t>dampens neoliberal control mechanisms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8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(2) Local, state, </a:t>
            </a:r>
            <a:r>
              <a:rPr lang="en-US" b="1" dirty="0"/>
              <a:t>or national institutions </a:t>
            </a:r>
            <a:r>
              <a:rPr lang="en-US" b="1" dirty="0" smtClean="0"/>
              <a:t>hold </a:t>
            </a:r>
            <a:r>
              <a:rPr lang="en-US" b="1" dirty="0"/>
              <a:t>&amp;</a:t>
            </a:r>
            <a:r>
              <a:rPr lang="en-US" b="1" dirty="0" smtClean="0"/>
              <a:t> </a:t>
            </a:r>
            <a:r>
              <a:rPr lang="en-US" b="1" dirty="0"/>
              <a:t>lease out access rights according to place-based &amp;</a:t>
            </a:r>
            <a:r>
              <a:rPr lang="en-US" b="1" dirty="0" smtClean="0"/>
              <a:t> </a:t>
            </a:r>
            <a:r>
              <a:rPr lang="en-US" b="1" dirty="0"/>
              <a:t>sustainability </a:t>
            </a:r>
            <a:r>
              <a:rPr lang="en-US" b="1" dirty="0" smtClean="0"/>
              <a:t>criteria: </a:t>
            </a:r>
            <a:r>
              <a:rPr lang="en-US" b="1" i="1" dirty="0" smtClean="0"/>
              <a:t>regional &amp; local examples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(</a:t>
            </a:r>
            <a:r>
              <a:rPr lang="en-US" sz="3600" dirty="0"/>
              <a:t>a) Cape Cod Fisheries </a:t>
            </a:r>
            <a:r>
              <a:rPr lang="en-US" sz="3600" dirty="0" smtClean="0"/>
              <a:t>Trust (privately funded, regional)</a:t>
            </a:r>
          </a:p>
          <a:p>
            <a:r>
              <a:rPr lang="en-US" sz="3600" dirty="0" smtClean="0"/>
              <a:t>(b) </a:t>
            </a:r>
            <a:r>
              <a:rPr lang="en-US" sz="3600" dirty="0" err="1" smtClean="0"/>
              <a:t>Licence</a:t>
            </a:r>
            <a:r>
              <a:rPr lang="en-US" sz="3600" dirty="0" smtClean="0"/>
              <a:t> bank held by 3 BC tribal councils (state funded, regional)</a:t>
            </a:r>
            <a:endParaRPr lang="en-US" sz="3600" dirty="0"/>
          </a:p>
          <a:p>
            <a:r>
              <a:rPr lang="en-US" sz="3600" dirty="0"/>
              <a:t>(c) BC </a:t>
            </a:r>
            <a:r>
              <a:rPr lang="en-US" sz="3600" dirty="0" err="1"/>
              <a:t>Groundfish</a:t>
            </a:r>
            <a:r>
              <a:rPr lang="en-US" sz="3600" dirty="0"/>
              <a:t> </a:t>
            </a:r>
            <a:r>
              <a:rPr lang="en-US" sz="3600" dirty="0" smtClean="0"/>
              <a:t>License/Quota </a:t>
            </a:r>
            <a:r>
              <a:rPr lang="en-US" sz="3600" dirty="0"/>
              <a:t>Bank 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 smtClean="0"/>
              <a:t>NGO funded, regional)</a:t>
            </a:r>
          </a:p>
          <a:p>
            <a:r>
              <a:rPr lang="en-US" sz="3600" dirty="0" smtClean="0"/>
              <a:t>(d) </a:t>
            </a:r>
            <a:r>
              <a:rPr lang="en-US" sz="3600" dirty="0" err="1" smtClean="0"/>
              <a:t>Thorupstrand</a:t>
            </a:r>
            <a:r>
              <a:rPr lang="en-US" sz="3600" dirty="0" smtClean="0"/>
              <a:t> </a:t>
            </a:r>
            <a:r>
              <a:rPr lang="en-US" sz="3600" dirty="0"/>
              <a:t>Coastal Fishermen’s </a:t>
            </a:r>
            <a:r>
              <a:rPr lang="en-US" sz="3600" dirty="0" smtClean="0"/>
              <a:t>Guild in Denmark (local fishing community)</a:t>
            </a:r>
            <a:r>
              <a:rPr lang="en-US" sz="3600" dirty="0"/>
              <a:t> more efficient </a:t>
            </a:r>
            <a:r>
              <a:rPr lang="en-US" sz="3600" dirty="0" smtClean="0"/>
              <a:t>than </a:t>
            </a:r>
            <a:r>
              <a:rPr lang="en-US" sz="3600" dirty="0"/>
              <a:t>trawl fishery (</a:t>
            </a:r>
            <a:r>
              <a:rPr lang="en-US" sz="3600" dirty="0" smtClean="0"/>
              <a:t>obtains higher value for fish </a:t>
            </a:r>
            <a:r>
              <a:rPr lang="en-US" sz="3600" dirty="0"/>
              <a:t>per unit of fuel consumed in </a:t>
            </a:r>
            <a:r>
              <a:rPr lang="en-US" sz="3600" dirty="0" smtClean="0"/>
              <a:t>fishery + lower discard rate)</a:t>
            </a:r>
          </a:p>
        </p:txBody>
      </p:sp>
    </p:spTree>
    <p:extLst>
      <p:ext uri="{BB962C8B-B14F-4D97-AF65-F5344CB8AC3E}">
        <p14:creationId xmlns:p14="http://schemas.microsoft.com/office/powerpoint/2010/main" val="1169340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2843</Words>
  <Application>Microsoft Macintosh PowerPoint</Application>
  <PresentationFormat>Widescreen</PresentationFormat>
  <Paragraphs>135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Calibri</vt:lpstr>
      <vt:lpstr>Calibri Light</vt:lpstr>
      <vt:lpstr>Mangal</vt:lpstr>
      <vt:lpstr>Arial</vt:lpstr>
      <vt:lpstr>Office Theme</vt:lpstr>
      <vt:lpstr>8 strategies &amp; policies supporting access rights of owner-operated small-scale fisheries (SSFs) in a neoliberal world</vt:lpstr>
      <vt:lpstr>(1) Recent inspiring developments in British Columbian owner-operator fisheries</vt:lpstr>
      <vt:lpstr>…Recent developments in British Columbian owner-operator fisheries</vt:lpstr>
      <vt:lpstr>…what now post election in British Columbian owner-operator fisheries?</vt:lpstr>
      <vt:lpstr>What British Columbia example illustrates</vt:lpstr>
      <vt:lpstr>BC/Atlantic Canada exemplify one of 8 possible strategies that are alternatives to ITQs</vt:lpstr>
      <vt:lpstr>Alternatives to neoliberal approaches to access: 8 facilitating strategies </vt:lpstr>
      <vt:lpstr>…Alternatives to ITQs and neoliberal access control: </vt:lpstr>
      <vt:lpstr>(2) Local, state, or national institutions hold &amp; lease out access rights according to place-based &amp; sustainability criteria: regional &amp; local examples</vt:lpstr>
      <vt:lpstr>… (2) Local, state, or national institutions hold &amp; lease out access rights according to place-based &amp; sustainability criteria: (no funding involved)</vt:lpstr>
      <vt:lpstr>…State issues IQs based on equity or ecological performance (as license banks do)</vt:lpstr>
      <vt:lpstr>…More on licence banks/quota banks</vt:lpstr>
      <vt:lpstr>Non-transferable Individual quotas (IQs) do the job without the problems of ITQ</vt:lpstr>
      <vt:lpstr>Some European states distribute IQs to Producer Organizations to divide up available TAC</vt:lpstr>
      <vt:lpstr>(3) Local bodies limit sale of access rights to certain kinds of buyers [geographic criteria]</vt:lpstr>
      <vt:lpstr>(4) States use non-market mechanisms to limit and transfer licenses [//Namibia]</vt:lpstr>
      <vt:lpstr>(5) Local governing bodies exercise conservation rights by closing local fisheries when stock conditions will not support a fishery</vt:lpstr>
      <vt:lpstr>(6) successful resistance by artisanal fisheries to invasion &amp; overfishing by larger gear &amp; habitat destruction by development projects</vt:lpstr>
      <vt:lpstr>…(6) successful resistance by artisanal fisheries to invasion &amp; overfishing by larger gear &amp; habitat destruction by development projects</vt:lpstr>
      <vt:lpstr>(7) alternative marketing strategies by SSFs bypass corporate fish processors</vt:lpstr>
      <vt:lpstr>(8) government regulation or re-regulation which dampens neoliberal control mechanisms</vt:lpstr>
      <vt:lpstr>The problem: why SSFs tend to get deprived of access rights [paradigm of neoliberal economists] </vt:lpstr>
      <vt:lpstr>…why SSFs tend to get deprived of access rights [paradigm of neoliberal economists]</vt:lpstr>
      <vt:lpstr> …the problem: discrepancies in claims that neoliberal policies create incentives to conserve</vt:lpstr>
      <vt:lpstr>What these strategies together illustrate:</vt:lpstr>
      <vt:lpstr>We cannot afford to ignore:</vt:lpstr>
      <vt:lpstr>…What these strategies together illustrate:</vt:lpstr>
      <vt:lpstr>…What these strategies together illustrate</vt:lpstr>
      <vt:lpstr>…What these strategies together illustrate</vt:lpstr>
      <vt:lpstr>…these strategies together illustrate how SSFs contribute to social &amp; ecological welfare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rights of small-scale fisheries: an overview</dc:title>
  <dc:creator>Evelyn Pinkerton</dc:creator>
  <cp:lastModifiedBy>Evelyn Pinkerton</cp:lastModifiedBy>
  <cp:revision>110</cp:revision>
  <dcterms:created xsi:type="dcterms:W3CDTF">2017-06-26T03:04:44Z</dcterms:created>
  <dcterms:modified xsi:type="dcterms:W3CDTF">2019-11-01T17:33:09Z</dcterms:modified>
</cp:coreProperties>
</file>